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91" r:id="rId3"/>
    <p:sldId id="292" r:id="rId4"/>
    <p:sldId id="293" r:id="rId5"/>
    <p:sldId id="260" r:id="rId6"/>
    <p:sldId id="294" r:id="rId7"/>
    <p:sldId id="295" r:id="rId8"/>
    <p:sldId id="296" r:id="rId9"/>
    <p:sldId id="314" r:id="rId10"/>
    <p:sldId id="334" r:id="rId11"/>
    <p:sldId id="315" r:id="rId12"/>
    <p:sldId id="316" r:id="rId13"/>
    <p:sldId id="317" r:id="rId14"/>
    <p:sldId id="331" r:id="rId15"/>
    <p:sldId id="318" r:id="rId16"/>
    <p:sldId id="332" r:id="rId17"/>
    <p:sldId id="298" r:id="rId18"/>
    <p:sldId id="319" r:id="rId19"/>
    <p:sldId id="320" r:id="rId20"/>
    <p:sldId id="321" r:id="rId21"/>
    <p:sldId id="322" r:id="rId22"/>
    <p:sldId id="270" r:id="rId23"/>
    <p:sldId id="299" r:id="rId24"/>
    <p:sldId id="300" r:id="rId25"/>
    <p:sldId id="301" r:id="rId26"/>
    <p:sldId id="302" r:id="rId27"/>
    <p:sldId id="303" r:id="rId28"/>
    <p:sldId id="323" r:id="rId29"/>
    <p:sldId id="304" r:id="rId30"/>
    <p:sldId id="329" r:id="rId31"/>
    <p:sldId id="306" r:id="rId32"/>
    <p:sldId id="308" r:id="rId33"/>
    <p:sldId id="309" r:id="rId34"/>
    <p:sldId id="310" r:id="rId35"/>
    <p:sldId id="333" r:id="rId36"/>
    <p:sldId id="305" r:id="rId37"/>
    <p:sldId id="326" r:id="rId38"/>
    <p:sldId id="327" r:id="rId39"/>
    <p:sldId id="328" r:id="rId40"/>
    <p:sldId id="311" r:id="rId41"/>
    <p:sldId id="312" r:id="rId42"/>
    <p:sldId id="330" r:id="rId43"/>
    <p:sldId id="288" r:id="rId44"/>
    <p:sldId id="289" r:id="rId45"/>
    <p:sldId id="290" r:id="rId46"/>
    <p:sldId id="297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3" d="100"/>
          <a:sy n="43" d="100"/>
        </p:scale>
        <p:origin x="-96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5.xml"/><Relationship Id="rId2" Type="http://schemas.openxmlformats.org/officeDocument/2006/relationships/slide" Target="slides/slide35.xml"/><Relationship Id="rId1" Type="http://schemas.openxmlformats.org/officeDocument/2006/relationships/slide" Target="slides/slide14.xml"/><Relationship Id="rId4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512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altLang="es-ES" noProof="0" smtClean="0"/>
              <a:t>Haga clic para modificar el estilo de texto del patrón</a:t>
            </a:r>
          </a:p>
          <a:p>
            <a:pPr lvl="1"/>
            <a:r>
              <a:rPr lang="eu-ES" altLang="es-ES" noProof="0" smtClean="0"/>
              <a:t>Segundo nivel</a:t>
            </a:r>
          </a:p>
          <a:p>
            <a:pPr lvl="2"/>
            <a:r>
              <a:rPr lang="eu-ES" altLang="es-ES" noProof="0" smtClean="0"/>
              <a:t>Tercer nivel</a:t>
            </a:r>
          </a:p>
          <a:p>
            <a:pPr lvl="3"/>
            <a:r>
              <a:rPr lang="eu-ES" altLang="es-ES" noProof="0" smtClean="0"/>
              <a:t>Cuarto nivel</a:t>
            </a:r>
          </a:p>
          <a:p>
            <a:pPr lvl="4"/>
            <a:r>
              <a:rPr lang="eu-ES" alt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4BA7F4-B8A5-4911-A0E5-FD7B8765BBF4}" type="slidenum">
              <a:rPr lang="eu-ES" altLang="es-ES"/>
              <a:pPr>
                <a:defRPr/>
              </a:pPr>
              <a:t>‹Nº›</a:t>
            </a:fld>
            <a:endParaRPr lang="eu-ES" altLang="es-ES"/>
          </a:p>
        </p:txBody>
      </p:sp>
    </p:spTree>
    <p:extLst>
      <p:ext uri="{BB962C8B-B14F-4D97-AF65-F5344CB8AC3E}">
        <p14:creationId xmlns:p14="http://schemas.microsoft.com/office/powerpoint/2010/main" val="2279882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CCE5C0-6637-4F10-9A45-A71B647F5ED6}" type="slidenum">
              <a:rPr lang="eu-ES" altLang="es-ES" smtClean="0"/>
              <a:pPr eaLnBrk="1" hangingPunct="1">
                <a:spcBef>
                  <a:spcPct val="0"/>
                </a:spcBef>
              </a:pPr>
              <a:t>1</a:t>
            </a:fld>
            <a:endParaRPr lang="eu-ES" altLang="es-E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2F7917-34AF-472D-B134-A0D0A2AFFDB5}" type="slidenum">
              <a:rPr lang="eu-ES" altLang="es-ES" smtClean="0"/>
              <a:pPr eaLnBrk="1" hangingPunct="1">
                <a:spcBef>
                  <a:spcPct val="0"/>
                </a:spcBef>
              </a:pPr>
              <a:t>22</a:t>
            </a:fld>
            <a:endParaRPr lang="eu-ES" altLang="es-ES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C4BC91-0C88-4EDC-9733-4E82CAA43F12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E60687-845B-4FD1-B9D0-8009CD1AD0EB}" type="slidenum">
              <a:rPr lang="eu-ES" altLang="es-ES" smtClean="0"/>
              <a:pPr eaLnBrk="1" hangingPunct="1">
                <a:spcBef>
                  <a:spcPct val="0"/>
                </a:spcBef>
              </a:pPr>
              <a:t>43</a:t>
            </a:fld>
            <a:endParaRPr lang="eu-ES" altLang="es-ES" smtClean="0"/>
          </a:p>
        </p:txBody>
      </p:sp>
      <p:sp>
        <p:nvSpPr>
          <p:cNvPr id="6349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92CC8F-FF88-4F09-B95C-0334BBB43147}" type="slidenum">
              <a:rPr lang="eu-ES" altLang="es-ES" smtClean="0"/>
              <a:pPr eaLnBrk="1" hangingPunct="1">
                <a:spcBef>
                  <a:spcPct val="0"/>
                </a:spcBef>
              </a:pPr>
              <a:t>44</a:t>
            </a:fld>
            <a:endParaRPr lang="eu-ES" altLang="es-ES" smtClean="0"/>
          </a:p>
        </p:txBody>
      </p:sp>
      <p:sp>
        <p:nvSpPr>
          <p:cNvPr id="64515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E8FB3C-8590-4AD0-B199-07AE03611063}" type="slidenum">
              <a:rPr lang="eu-ES" altLang="es-ES" smtClean="0"/>
              <a:pPr eaLnBrk="1" hangingPunct="1">
                <a:spcBef>
                  <a:spcPct val="0"/>
                </a:spcBef>
              </a:pPr>
              <a:t>45</a:t>
            </a:fld>
            <a:endParaRPr lang="eu-ES" altLang="es-E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31D543-EAAD-4CCC-B288-A5A97C2439ED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C7B39C-E562-497A-972F-7B235E6B3BEC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2214E5-EB51-4562-AE4B-BEB576E96485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D0D3A0-0B0F-42BC-B639-0974E95184BF}" type="slidenum">
              <a:rPr lang="eu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5C9329-8D36-4069-8000-393E950E73CE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DBEDAE-D817-429B-8D38-909291D6655B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77132-C6D3-4BE6-810E-0125CCA3CAD4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770228-6CEE-463E-9F59-03C8DA577708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F6A585-D801-4AF7-B062-F54E4CE24331}" type="slidenum">
              <a:rPr lang="es-CL" altLang="es-ES" smtClean="0"/>
              <a:pPr eaLnBrk="1" hangingPunct="1">
                <a:spcBef>
                  <a:spcPct val="0"/>
                </a:spcBef>
              </a:pPr>
              <a:t>17</a:t>
            </a:fld>
            <a:endParaRPr lang="es-CL" altLang="es-E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L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4022-6DB1-4D06-9E4B-1A34709B7D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32761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6329-F547-499C-8DE4-BB94378FE4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223541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35DC-3B98-4DA6-978A-C9E387EAED6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802439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783E-EB26-4BC7-BBAD-51A56636EBB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56367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914B-A8AC-408F-A6FF-3E228C896D1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220417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0CAA6-DB82-4AE5-A132-D0ABC79D97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65642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2838-C153-49F5-A604-482D1EBC25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481804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8B1D-7328-4EE3-A6E8-3571A71420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79416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4C9EE-B90C-4285-A69D-C56A31DFD7D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6476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E6B0-8439-449F-A86C-56E07CF55DC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6166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61662-4C2E-4B93-A59C-061827EE13B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99797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B4BA45-6CAB-401B-ADFF-29EE4E9C91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Hyi6sQ3Oo4&amp;feature=player_embedded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vita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0"/>
            <a:ext cx="4954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8600" y="269875"/>
            <a:ext cx="39624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5400" b="1" i="1">
                <a:solidFill>
                  <a:schemeClr val="bg1"/>
                </a:solidFill>
              </a:rPr>
              <a:t>“Amarás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5400" b="1" i="1">
                <a:solidFill>
                  <a:schemeClr val="bg1"/>
                </a:solidFill>
              </a:rPr>
              <a:t>a tu prójimo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5400" b="1" i="1">
                <a:solidFill>
                  <a:schemeClr val="bg1"/>
                </a:solidFill>
              </a:rPr>
              <a:t>como a 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5400" b="1" i="1">
                <a:solidFill>
                  <a:schemeClr val="bg1"/>
                </a:solidFill>
              </a:rPr>
              <a:t>mismo”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chemeClr val="bg1"/>
                </a:solidFill>
              </a:rPr>
              <a:t>(Domingo 7A)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ChangeArrowheads="1"/>
          </p:cNvSpPr>
          <p:nvPr/>
        </p:nvSpPr>
        <p:spPr bwMode="auto">
          <a:xfrm>
            <a:off x="-107950" y="0"/>
            <a:ext cx="9266238" cy="688551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9" name="Text Box 28"/>
          <p:cNvSpPr txBox="1">
            <a:spLocks noChangeArrowheads="1"/>
          </p:cNvSpPr>
          <p:nvPr/>
        </p:nvSpPr>
        <p:spPr bwMode="auto">
          <a:xfrm>
            <a:off x="395288" y="571500"/>
            <a:ext cx="8424862" cy="630942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3500" b="1">
                <a:solidFill>
                  <a:schemeClr val="bg1"/>
                </a:solidFill>
                <a:effectLst/>
                <a:latin typeface="Arial Unicode MS" pitchFamily="34" charset="-128"/>
              </a:rPr>
              <a:t>El AMOR  es el camino del EVANGELIO</a:t>
            </a:r>
          </a:p>
        </p:txBody>
      </p:sp>
      <p:pic>
        <p:nvPicPr>
          <p:cNvPr id="410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993901"/>
            <a:ext cx="7726362" cy="345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-34925" y="5943601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b="1" dirty="0">
                <a:solidFill>
                  <a:schemeClr val="bg1"/>
                </a:solidFill>
                <a:effectLst/>
                <a:latin typeface="Arial Unicode MS" pitchFamily="34" charset="-128"/>
              </a:rPr>
              <a:t>Las imágenes son de la ilustradora y amiga Carme Solé i Vendrell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416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5 Imagen" descr="12674781tw.jpg"/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313" y="0"/>
            <a:ext cx="11610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500063" y="6143625"/>
            <a:ext cx="5214937" cy="523875"/>
          </a:xfrm>
          <a:prstGeom prst="rect">
            <a:avLst/>
          </a:prstGeom>
          <a:solidFill>
            <a:srgbClr val="00000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>
                <a:solidFill>
                  <a:schemeClr val="bg1"/>
                </a:solidFill>
                <a:latin typeface="Arial Unicode MS" pitchFamily="34" charset="-128"/>
              </a:rPr>
              <a:t>Jesús enseña a ser persona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500688" y="47625"/>
            <a:ext cx="3286125" cy="523875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2800" b="1">
                <a:solidFill>
                  <a:schemeClr val="bg1"/>
                </a:solidFill>
                <a:latin typeface="Arial Unicode MS" pitchFamily="34" charset="-128"/>
              </a:rPr>
              <a:t>Iglesia de la cima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 2.53469E-6 L -0.43524 2.53469E-6 " pathEditMode="relative" rAng="0" ptsTypes="AA">
                                      <p:cBhvr>
                                        <p:cTn id="6" dur="10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00125" y="500063"/>
            <a:ext cx="7215188" cy="5170487"/>
          </a:xfrm>
          <a:prstGeom prst="rect">
            <a:avLst/>
          </a:prstGeom>
          <a:solidFill>
            <a:srgbClr val="4A3922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Mt  5,38-48 En aquel tiempo, dijo Jesús a sus discípulos: “</a:t>
            </a:r>
            <a:r>
              <a:rPr lang="es-ES" sz="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Vds. han oído que se dijo: "Ojo por ojo, diente por diente."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315" name="6 Imagen" descr="20080413klplylliu_7_Ies_SCO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5828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0" y="5534025"/>
            <a:ext cx="8215313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>
                <a:latin typeface="Arial" charset="0"/>
              </a:rPr>
              <a:t>Pagar la agresión con guerras, hace del mundo  un cementerio</a:t>
            </a:r>
            <a:endParaRPr lang="es-ES" altLang="es-ES" sz="3000">
              <a:solidFill>
                <a:srgbClr val="FE410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2875" y="71438"/>
            <a:ext cx="9001125" cy="630237"/>
          </a:xfrm>
          <a:prstGeom prst="rect">
            <a:avLst/>
          </a:prstGeom>
          <a:gradFill flip="none" rotWithShape="1">
            <a:gsLst>
              <a:gs pos="0">
                <a:srgbClr val="EF2A03"/>
              </a:gs>
              <a:gs pos="50000">
                <a:srgbClr val="920404"/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Pagar “ojo por ojo” deja el mundo ciego</a:t>
            </a:r>
            <a:endParaRPr lang="es-ES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304800" y="304800"/>
            <a:ext cx="84582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>
                <a:solidFill>
                  <a:srgbClr val="FFFFFF"/>
                </a:solidFill>
                <a:latin typeface="Arial Narrow" pitchFamily="34" charset="0"/>
              </a:rPr>
              <a:t>Es la civilización de la VENGANZA, del ODIO: “</a:t>
            </a:r>
            <a:r>
              <a:rPr lang="es-ES_tradnl" altLang="es-ES" sz="4400" i="1">
                <a:solidFill>
                  <a:srgbClr val="FFFFFF"/>
                </a:solidFill>
                <a:latin typeface="Arial Narrow" pitchFamily="34" charset="0"/>
              </a:rPr>
              <a:t>Sólo te vengarás con algo igual</a:t>
            </a:r>
            <a:r>
              <a:rPr lang="es-ES_tradnl" altLang="es-ES" sz="4400">
                <a:solidFill>
                  <a:srgbClr val="FFFFFF"/>
                </a:solidFill>
                <a:latin typeface="Arial Narrow" pitchFamily="34" charset="0"/>
              </a:rPr>
              <a:t>” (Ley del Talión).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>
                <a:solidFill>
                  <a:srgbClr val="FFFFFF"/>
                </a:solidFill>
                <a:latin typeface="Arial Narrow" pitchFamily="34" charset="0"/>
              </a:rPr>
              <a:t>Jesús presenta la civilización del AMOR.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>
                <a:solidFill>
                  <a:srgbClr val="FFFFFF"/>
                </a:solidFill>
                <a:latin typeface="Arial Narrow" pitchFamily="34" charset="0"/>
              </a:rPr>
              <a:t>Y pone cinco ejemplos: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57188" y="220663"/>
            <a:ext cx="8358187" cy="4094162"/>
          </a:xfrm>
          <a:prstGeom prst="rect">
            <a:avLst/>
          </a:prstGeom>
          <a:solidFill>
            <a:srgbClr val="4A3922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5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Yo, en cambio, les digo: No hagan frente al que les agravia. Al contrario, si uno te abofetea en la mejilla derecha, preséntale la otra;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57188" y="220663"/>
            <a:ext cx="8358187" cy="3292475"/>
          </a:xfrm>
          <a:prstGeom prst="rect">
            <a:avLst/>
          </a:prstGeom>
          <a:solidFill>
            <a:srgbClr val="4A3922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5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al que quiera ponerte pleito para quitarte la túnica; dale también la capa;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18443" name="Picture 11" descr="flor blanca norue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827088" y="333375"/>
            <a:ext cx="7489825" cy="6191250"/>
          </a:xfrm>
          <a:prstGeom prst="rect">
            <a:avLst/>
          </a:prstGeom>
          <a:noFill/>
          <a:ln w="57150" cmpd="thickThin">
            <a:solidFill>
              <a:srgbClr val="F0F4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8445" name="Picture 13" descr="amor a los enemi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48017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17"/>
          <p:cNvSpPr>
            <a:spLocks noChangeArrowheads="1" noChangeShapeType="1" noTextEdit="1"/>
          </p:cNvSpPr>
          <p:nvPr/>
        </p:nvSpPr>
        <p:spPr bwMode="auto">
          <a:xfrm>
            <a:off x="1258888" y="2420938"/>
            <a:ext cx="4608512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VE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33"/>
                </a:solidFill>
                <a:effectLst>
                  <a:prstShdw prst="shdw13" dist="53882" dir="13500000">
                    <a:schemeClr val="bg1">
                      <a:alpha val="50000"/>
                    </a:schemeClr>
                  </a:prstShdw>
                </a:effectLst>
                <a:latin typeface="Arial Black"/>
              </a:rPr>
              <a:t>AMAR A QUIEN</a:t>
            </a:r>
          </a:p>
          <a:p>
            <a:pPr algn="ctr"/>
            <a:r>
              <a:rPr lang="es-VE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33"/>
                </a:solidFill>
                <a:effectLst>
                  <a:prstShdw prst="shdw13" dist="53882" dir="13500000">
                    <a:schemeClr val="bg1">
                      <a:alpha val="50000"/>
                    </a:schemeClr>
                  </a:prstShdw>
                </a:effectLst>
                <a:latin typeface="Arial Black"/>
              </a:rPr>
              <a:t>       NOS HACE DAÑO</a:t>
            </a:r>
            <a:endParaRPr lang="es-E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6633"/>
              </a:solidFill>
              <a:effectLst>
                <a:prstShdw prst="shdw13" dist="53882" dir="13500000">
                  <a:schemeClr val="bg1">
                    <a:alpha val="50000"/>
                  </a:scheme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 spd="slow" advTm="26000">
    <p:zoom/>
    <p:sndAc>
      <p:stSnd loop="1">
        <p:snd r:embed="rId3" name="Days_of_Innocence87 1.2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35" name="7 Imagen" descr="Judas-Iscariot_wa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470025"/>
            <a:ext cx="5729287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1438" y="71438"/>
            <a:ext cx="3357562" cy="5016500"/>
          </a:xfrm>
          <a:prstGeom prst="rect">
            <a:avLst/>
          </a:prstGeom>
          <a:gradFill flip="none" rotWithShape="1">
            <a:gsLst>
              <a:gs pos="0">
                <a:srgbClr val="EF2A03"/>
              </a:gs>
              <a:gs pos="50000">
                <a:srgbClr val="600000"/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Devolver bien por mal redime </a:t>
            </a:r>
            <a:b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 otro y a ti mismo. Fue así como YO salvé la humanidad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3500438" y="0"/>
            <a:ext cx="5643562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>
                <a:latin typeface="Arial" charset="0"/>
              </a:rPr>
              <a:t>Ama a los otros como a ti mismo </a:t>
            </a:r>
            <a:r>
              <a:rPr lang="es-ES" altLang="es-ES" sz="3500" b="1">
                <a:solidFill>
                  <a:srgbClr val="CF2D01"/>
                </a:solidFill>
                <a:latin typeface="Arial" charset="0"/>
              </a:rPr>
              <a:t>(1a lectura)</a:t>
            </a:r>
            <a:endParaRPr lang="es-ES" altLang="es-ES" sz="3500">
              <a:solidFill>
                <a:srgbClr val="CF2D0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37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85750" y="428625"/>
            <a:ext cx="8643938" cy="6094413"/>
          </a:xfrm>
          <a:prstGeom prst="rect">
            <a:avLst/>
          </a:prstGeom>
          <a:solidFill>
            <a:srgbClr val="4A3922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a quien te requiera para caminar una milla, acompáñale dos; </a:t>
            </a:r>
          </a:p>
          <a:p>
            <a:pPr algn="just">
              <a:spcBef>
                <a:spcPct val="50000"/>
              </a:spcBef>
              <a:defRPr/>
            </a:pPr>
            <a:r>
              <a:rPr lang="es-E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4)a quien te pide, dale, y 5) al que te pide prestado, no lo rehúyas.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603567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¡Qué alegría cuando me dijeron: “</a:t>
            </a:r>
            <a:r>
              <a:rPr lang="es-MX" altLang="es-ES" sz="6000" i="1">
                <a:solidFill>
                  <a:schemeClr val="bg1"/>
                </a:solidFill>
                <a:latin typeface="Tahoma" pitchFamily="34" charset="0"/>
              </a:rPr>
              <a:t>Vamos a la casa del Señor</a:t>
            </a: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”!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Ya están pisando nuestros pies tus umbrales, Jerusalén.</a:t>
            </a:r>
            <a:endParaRPr lang="es-ES" altLang="es-ES" sz="60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3" name="5 Imagen" descr="saludo_massa_hallu_2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547664" y="6021288"/>
            <a:ext cx="745346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dirty="0" smtClean="0">
                <a:latin typeface="Arial" charset="0"/>
              </a:rPr>
              <a:t>El mal uso del poder ahoga</a:t>
            </a:r>
            <a:endParaRPr lang="es-ES" altLang="es-ES" sz="3000" dirty="0">
              <a:solidFill>
                <a:srgbClr val="4949D3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42875" y="71438"/>
            <a:ext cx="6949405" cy="1938992"/>
          </a:xfrm>
          <a:prstGeom prst="rect">
            <a:avLst/>
          </a:prstGeom>
          <a:gradFill flip="none" rotWithShape="1">
            <a:gsLst>
              <a:gs pos="0">
                <a:srgbClr val="090925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evangelio </a:t>
            </a: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 lo más opuesto al comunismo y al capitalismo.</a:t>
            </a:r>
            <a:endParaRPr lang="es-ES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85750" y="304800"/>
            <a:ext cx="8501063" cy="6616700"/>
          </a:xfrm>
          <a:prstGeom prst="rect">
            <a:avLst/>
          </a:prstGeom>
          <a:solidFill>
            <a:srgbClr val="4A3922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5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¿Qué hacer con los enemigos?</a:t>
            </a:r>
          </a:p>
          <a:p>
            <a:pPr algn="just">
              <a:spcBef>
                <a:spcPct val="50000"/>
              </a:spcBef>
              <a:defRPr/>
            </a:pPr>
            <a:r>
              <a:rPr lang="es-ES" sz="4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Vds</a:t>
            </a:r>
            <a:r>
              <a:rPr lang="es-E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han oído que se dijo: "Amarás a tu prójimo" y aborrecerás a tu enemigo. Yo, en cambio, les digo: Amen a sus enemigos, y </a:t>
            </a:r>
            <a:r>
              <a:rPr lang="es-ES" sz="4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rezen</a:t>
            </a:r>
            <a:r>
              <a:rPr lang="es-E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por los que les persiguen.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fo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190500" y="836613"/>
            <a:ext cx="40386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7200">
                <a:solidFill>
                  <a:schemeClr val="bg1"/>
                </a:solidFill>
              </a:rPr>
              <a:t>Amen a sus enemigos</a:t>
            </a:r>
            <a:endParaRPr lang="eu-ES" altLang="es-ES" sz="7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76806" name="Picture 6" descr="fondo estampado pal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encuentro voca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67325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468313" y="20817"/>
            <a:ext cx="8135937" cy="1584325"/>
          </a:xfrm>
          <a:prstGeom prst="rect">
            <a:avLst/>
          </a:prstGeom>
          <a:solidFill>
            <a:srgbClr val="E8FF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95288" y="212814"/>
            <a:ext cx="8064500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dirty="0" smtClean="0">
                <a:solidFill>
                  <a:srgbClr val="CC3300"/>
                </a:solidFill>
                <a:latin typeface="Arial Black" pitchFamily="34" charset="0"/>
              </a:rPr>
              <a:t>Muchos hemos escuchado </a:t>
            </a:r>
            <a:r>
              <a:rPr lang="es-ES_tradnl" altLang="es-ES" sz="2400" dirty="0">
                <a:solidFill>
                  <a:srgbClr val="CC3300"/>
                </a:solidFill>
                <a:latin typeface="Arial Black" pitchFamily="34" charset="0"/>
              </a:rPr>
              <a:t>con agrado la invitación de Jesús a </a:t>
            </a:r>
            <a:r>
              <a:rPr lang="es-ES_tradnl" altLang="es-ES" sz="2400" dirty="0" smtClean="0">
                <a:solidFill>
                  <a:srgbClr val="CC3300"/>
                </a:solidFill>
                <a:latin typeface="Arial Black" pitchFamily="34" charset="0"/>
              </a:rPr>
              <a:t>la </a:t>
            </a:r>
            <a:r>
              <a:rPr lang="es-ES_tradnl" altLang="es-ES" sz="2400" dirty="0">
                <a:solidFill>
                  <a:srgbClr val="CC3300"/>
                </a:solidFill>
                <a:latin typeface="Arial Black" pitchFamily="34" charset="0"/>
              </a:rPr>
              <a:t>amistad y </a:t>
            </a:r>
            <a:r>
              <a:rPr lang="es-ES_tradnl" altLang="es-ES" sz="2400" dirty="0" smtClean="0">
                <a:solidFill>
                  <a:srgbClr val="CC3300"/>
                </a:solidFill>
                <a:latin typeface="Arial Black" pitchFamily="34" charset="0"/>
              </a:rPr>
              <a:t>la generosidad </a:t>
            </a:r>
            <a:endParaRPr lang="es-ES" altLang="es-ES" sz="2400" dirty="0">
              <a:solidFill>
                <a:srgbClr val="CC3300"/>
              </a:solidFill>
              <a:latin typeface="Arial Black" pitchFamily="34" charset="0"/>
            </a:endParaRP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539750" y="5661025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2400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84213" y="5661025"/>
            <a:ext cx="7848600" cy="830997"/>
          </a:xfrm>
          <a:prstGeom prst="rect">
            <a:avLst/>
          </a:prstGeom>
          <a:solidFill>
            <a:srgbClr val="E8FFD1"/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dirty="0" smtClean="0">
                <a:solidFill>
                  <a:srgbClr val="800000"/>
                </a:solidFill>
                <a:latin typeface="Arial Black" pitchFamily="34" charset="0"/>
              </a:rPr>
              <a:t>Nuestra gran sorpresa es oír a Jesús </a:t>
            </a:r>
            <a:r>
              <a:rPr lang="es-ES_tradnl" altLang="es-ES" sz="2400" dirty="0">
                <a:solidFill>
                  <a:srgbClr val="800000"/>
                </a:solidFill>
                <a:latin typeface="Arial Black" pitchFamily="34" charset="0"/>
              </a:rPr>
              <a:t>hablar de amor a los enemigos.</a:t>
            </a:r>
            <a:endParaRPr lang="es-ES" altLang="es-ES" sz="2400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6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nimBg="1"/>
      <p:bldP spid="76809" grpId="1" animBg="1"/>
      <p:bldP spid="76810" grpId="0"/>
      <p:bldP spid="768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78852" name="Picture 4" descr="galil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samaritano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100"/>
            <a:ext cx="8569325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23850" y="269875"/>
            <a:ext cx="8496300" cy="1938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>
                <a:solidFill>
                  <a:srgbClr val="FFFFCC"/>
                </a:solidFill>
                <a:latin typeface="Arial Black" pitchFamily="34" charset="0"/>
              </a:rPr>
              <a:t>Sólo un loco les podía decir con aquella convicción algo tan absurdo e impensable: </a:t>
            </a:r>
            <a:r>
              <a:rPr lang="es-ES_tradnl" altLang="es-ES" sz="2400" i="1">
                <a:solidFill>
                  <a:srgbClr val="99FFCC"/>
                </a:solidFill>
                <a:latin typeface="Arial Black" pitchFamily="34" charset="0"/>
              </a:rPr>
              <a:t>«Amen a sus enemigos, </a:t>
            </a:r>
            <a:br>
              <a:rPr lang="es-ES_tradnl" altLang="es-ES" sz="2400" i="1">
                <a:solidFill>
                  <a:srgbClr val="99FFCC"/>
                </a:solidFill>
                <a:latin typeface="Arial Black" pitchFamily="34" charset="0"/>
              </a:rPr>
            </a:br>
            <a:r>
              <a:rPr lang="es-ES_tradnl" altLang="es-ES" sz="2400" i="1">
                <a:solidFill>
                  <a:srgbClr val="99FFCC"/>
                </a:solidFill>
                <a:latin typeface="Arial Black" pitchFamily="34" charset="0"/>
              </a:rPr>
              <a:t>rezen por los que les persiguen, </a:t>
            </a:r>
            <a:br>
              <a:rPr lang="es-ES_tradnl" altLang="es-ES" sz="2400" i="1">
                <a:solidFill>
                  <a:srgbClr val="99FFCC"/>
                </a:solidFill>
                <a:latin typeface="Arial Black" pitchFamily="34" charset="0"/>
              </a:rPr>
            </a:br>
            <a:r>
              <a:rPr lang="es-ES_tradnl" altLang="es-ES" sz="2400" i="1">
                <a:solidFill>
                  <a:srgbClr val="99FFCC"/>
                </a:solidFill>
                <a:latin typeface="Arial Black" pitchFamily="34" charset="0"/>
              </a:rPr>
              <a:t>perdonen setenta veces siete</a:t>
            </a:r>
            <a:r>
              <a:rPr lang="es-ES_tradnl" altLang="es-ES" sz="2400">
                <a:solidFill>
                  <a:srgbClr val="99FFCC"/>
                </a:solidFill>
                <a:latin typeface="Arial Black" pitchFamily="34" charset="0"/>
              </a:rPr>
              <a:t>...</a:t>
            </a:r>
            <a:r>
              <a:rPr lang="es-ES_tradnl" altLang="es-ES" sz="2400" i="1">
                <a:solidFill>
                  <a:srgbClr val="99FFCC"/>
                </a:solidFill>
                <a:latin typeface="Arial Black" pitchFamily="34" charset="0"/>
              </a:rPr>
              <a:t> »</a:t>
            </a:r>
            <a:endParaRPr lang="es-ES" altLang="es-ES" sz="2400">
              <a:solidFill>
                <a:srgbClr val="99FF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77830" name="Picture 6" descr="amor a los enem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900113" y="5013325"/>
            <a:ext cx="7488237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>
                <a:solidFill>
                  <a:srgbClr val="FFFF99"/>
                </a:solidFill>
                <a:latin typeface="Arial Black" pitchFamily="34" charset="0"/>
              </a:rPr>
              <a:t>¿Sabe Jesús lo que está diciendo?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>
                <a:solidFill>
                  <a:srgbClr val="FFFF99"/>
                </a:solidFill>
                <a:latin typeface="Arial Black" pitchFamily="34" charset="0"/>
              </a:rPr>
              <a:t>¿Es eso lo que quiere Dios?</a:t>
            </a:r>
            <a:endParaRPr lang="es-ES" altLang="es-ES" sz="2800">
              <a:solidFill>
                <a:srgbClr val="FFFF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79885" name="Picture 13" descr="albufe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Oval 14" descr="judios en palestina guerra"/>
          <p:cNvSpPr>
            <a:spLocks noChangeArrowheads="1"/>
          </p:cNvSpPr>
          <p:nvPr/>
        </p:nvSpPr>
        <p:spPr bwMode="auto">
          <a:xfrm>
            <a:off x="611188" y="0"/>
            <a:ext cx="3960812" cy="263683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79887" name="Oval 15" descr="Antigua roma"/>
          <p:cNvSpPr>
            <a:spLocks noChangeArrowheads="1"/>
          </p:cNvSpPr>
          <p:nvPr/>
        </p:nvSpPr>
        <p:spPr bwMode="auto">
          <a:xfrm>
            <a:off x="0" y="2276475"/>
            <a:ext cx="4643438" cy="42481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678363" y="620713"/>
            <a:ext cx="4465637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>
                <a:solidFill>
                  <a:srgbClr val="99FFCC"/>
                </a:solidFill>
                <a:latin typeface="Arial Black" pitchFamily="34" charset="0"/>
              </a:rPr>
              <a:t>Los oyentes le escuchaban escandalizados.</a:t>
            </a:r>
            <a:br>
              <a:rPr lang="es-ES_tradnl" altLang="es-ES" sz="2400">
                <a:solidFill>
                  <a:srgbClr val="99FFCC"/>
                </a:solidFill>
                <a:latin typeface="Arial Black" pitchFamily="34" charset="0"/>
              </a:rPr>
            </a:br>
            <a:r>
              <a:rPr lang="es-ES_tradnl" altLang="es-ES" sz="2400">
                <a:solidFill>
                  <a:srgbClr val="99FFCC"/>
                </a:solidFill>
                <a:latin typeface="Arial Black" pitchFamily="34" charset="0"/>
              </a:rPr>
              <a:t> ¿Se olvida Jesús de que su pueblo vive sometido a Roma? </a:t>
            </a:r>
            <a:br>
              <a:rPr lang="es-ES_tradnl" altLang="es-ES" sz="2400">
                <a:solidFill>
                  <a:srgbClr val="99FFCC"/>
                </a:solidFill>
                <a:latin typeface="Arial Black" pitchFamily="34" charset="0"/>
              </a:rPr>
            </a:br>
            <a:r>
              <a:rPr lang="es-ES_tradnl" altLang="es-ES" sz="2400">
                <a:solidFill>
                  <a:srgbClr val="99FFCC"/>
                </a:solidFill>
                <a:latin typeface="Arial Black" pitchFamily="34" charset="0"/>
              </a:rPr>
              <a:t>¿Ha olvidado los estragos cometidos por sus legiones? </a:t>
            </a:r>
            <a:br>
              <a:rPr lang="es-ES_tradnl" altLang="es-ES" sz="2400">
                <a:solidFill>
                  <a:srgbClr val="99FFCC"/>
                </a:solidFill>
                <a:latin typeface="Arial Black" pitchFamily="34" charset="0"/>
              </a:rPr>
            </a:br>
            <a:r>
              <a:rPr lang="es-ES_tradnl" altLang="es-ES" sz="2400">
                <a:solidFill>
                  <a:srgbClr val="99FFCC"/>
                </a:solidFill>
                <a:latin typeface="Arial Black" pitchFamily="34" charset="0"/>
              </a:rPr>
              <a:t>¿No conoce la explotación de los campesinos de Galilea, indefensos ante los abusos de los poderosos terratenientes?</a:t>
            </a:r>
            <a:endParaRPr lang="es-ES" altLang="es-ES" sz="2400">
              <a:solidFill>
                <a:srgbClr val="99FF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 animBg="1"/>
      <p:bldP spid="79887" grpId="0" animBg="1"/>
      <p:bldP spid="798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82948" name="Picture 4" descr="pobrez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313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 descr="niños de gue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755650" y="2636838"/>
            <a:ext cx="7848600" cy="863600"/>
          </a:xfrm>
          <a:prstGeom prst="rect">
            <a:avLst/>
          </a:prstGeom>
          <a:solidFill>
            <a:srgbClr val="F5F8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11188" y="2708275"/>
            <a:ext cx="7993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000">
                <a:latin typeface="Arial Black" pitchFamily="34" charset="0"/>
              </a:rPr>
              <a:t>¿Cómo puede hablar de perdón a los enemigos, si todo les está invitando al odio y la venganza?</a:t>
            </a:r>
            <a:endParaRPr lang="es-ES" altLang="es-ES" sz="2000">
              <a:latin typeface="Arial Black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  <p:bldP spid="829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5" name="5 Imagen" descr="Imagen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68350"/>
            <a:ext cx="8358187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1438" y="5462588"/>
            <a:ext cx="6072187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Entonces el Espíritu vive en nosotros </a:t>
            </a:r>
            <a:r>
              <a:rPr lang="es-E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(2a lectura)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71438"/>
            <a:ext cx="5786438" cy="1323975"/>
          </a:xfrm>
          <a:prstGeom prst="rect">
            <a:avLst/>
          </a:prstGeom>
          <a:gradFill flip="none" rotWithShape="1">
            <a:gsLst>
              <a:gs pos="0">
                <a:srgbClr val="EF2A03"/>
              </a:gs>
              <a:gs pos="50000">
                <a:srgbClr val="600000"/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Orar por los enemigos cambia  el corazón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84996" name="Picture 4" descr="hijo Pródig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67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724525" y="0"/>
            <a:ext cx="3419475" cy="6597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724525" y="765175"/>
            <a:ext cx="30241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dirty="0" smtClean="0">
                <a:solidFill>
                  <a:srgbClr val="FFFFCC"/>
                </a:solidFill>
                <a:latin typeface="Arial Black" pitchFamily="34" charset="0"/>
              </a:rPr>
              <a:t>Dios </a:t>
            </a:r>
            <a:r>
              <a:rPr lang="es-ES_tradnl" altLang="es-ES" dirty="0">
                <a:solidFill>
                  <a:srgbClr val="FFFFCC"/>
                </a:solidFill>
                <a:latin typeface="Arial Black" pitchFamily="34" charset="0"/>
              </a:rPr>
              <a:t>Padre de todos no es violento sino compasivo.</a:t>
            </a:r>
            <a:br>
              <a:rPr lang="es-ES_tradnl" altLang="es-ES" dirty="0">
                <a:solidFill>
                  <a:srgbClr val="FFFFCC"/>
                </a:solidFill>
                <a:latin typeface="Arial Black" pitchFamily="34" charset="0"/>
              </a:rPr>
            </a:br>
            <a:r>
              <a:rPr lang="es-ES_tradnl" altLang="es-ES" dirty="0">
                <a:solidFill>
                  <a:srgbClr val="FFFFCC"/>
                </a:solidFill>
                <a:latin typeface="Arial Black" pitchFamily="34" charset="0"/>
              </a:rPr>
              <a:t> No busca la venganza ni conoce el odio. </a:t>
            </a:r>
            <a:endParaRPr lang="es-ES" altLang="es-ES" dirty="0">
              <a:solidFill>
                <a:srgbClr val="FFFF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3 Imagen" descr="page62_picture0_1318350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1628800"/>
            <a:ext cx="457693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4572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Gloria a Dios en el cielo,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Y en la tierra paz a los hombres, que ama el Señor. 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Por tu inmensa gloria te alabamos, te bendecimos, te adoramos, te glorificamos, te damos gracias, Señor Dios, </a:t>
            </a:r>
          </a:p>
          <a:p>
            <a:pPr algn="ctr" eaLnBrk="0" hangingPunct="0">
              <a:defRPr/>
            </a:pPr>
            <a:r>
              <a:rPr lang="es-ES_tradn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Rey celestial, Dios Padre todopoderoso. </a:t>
            </a:r>
            <a: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Señor, Hijo único, Jesucristo.</a:t>
            </a:r>
            <a:endParaRPr lang="es-ES_tradn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23" name="5 Imagen" descr="fillprodhorta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642937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4786313" y="88900"/>
            <a:ext cx="4286250" cy="2554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Dios echa nuestras culpas lejos de nosotros </a:t>
            </a:r>
            <a:r>
              <a:rPr lang="es-E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(Salmo)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500813" y="2786063"/>
            <a:ext cx="2500312" cy="3786187"/>
          </a:xfrm>
          <a:prstGeom prst="rect">
            <a:avLst/>
          </a:prstGeom>
          <a:gradFill flip="none" rotWithShape="1">
            <a:gsLst>
              <a:gs pos="0">
                <a:srgbClr val="EF2A03"/>
              </a:gs>
              <a:gs pos="50000">
                <a:srgbClr val="600000"/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 buenos  es pasar por alto las ofensas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87046" name="Picture 6" descr="jesus Buyen Pa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jesus Buyen Pa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0" y="4180344"/>
            <a:ext cx="6121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dirty="0" smtClean="0">
                <a:solidFill>
                  <a:srgbClr val="99FFCC"/>
                </a:solidFill>
                <a:latin typeface="Arial Black" pitchFamily="34" charset="0"/>
              </a:rPr>
              <a:t>Jesús nos invita:</a:t>
            </a:r>
            <a:r>
              <a:rPr lang="es-ES_tradnl" altLang="es-ES" sz="2400" dirty="0">
                <a:solidFill>
                  <a:srgbClr val="99FFCC"/>
                </a:solidFill>
                <a:latin typeface="Arial Black" pitchFamily="34" charset="0"/>
              </a:rPr>
              <a:t/>
            </a:r>
            <a:br>
              <a:rPr lang="es-ES_tradnl" altLang="es-ES" sz="2400" dirty="0">
                <a:solidFill>
                  <a:srgbClr val="99FFCC"/>
                </a:solidFill>
                <a:latin typeface="Arial Black" pitchFamily="34" charset="0"/>
              </a:rPr>
            </a:br>
            <a:r>
              <a:rPr lang="es-ES_tradnl" altLang="es-ES" sz="2400" dirty="0">
                <a:solidFill>
                  <a:srgbClr val="99FFCC"/>
                </a:solidFill>
                <a:latin typeface="Arial Black" pitchFamily="34" charset="0"/>
              </a:rPr>
              <a:t> "</a:t>
            </a:r>
            <a:r>
              <a:rPr lang="es-ES_tradnl" altLang="es-ES" sz="2400" i="1" dirty="0">
                <a:solidFill>
                  <a:srgbClr val="99FFCC"/>
                </a:solidFill>
                <a:latin typeface="Arial Black" pitchFamily="34" charset="0"/>
              </a:rPr>
              <a:t>Parézcanse a Dios. </a:t>
            </a:r>
            <a:br>
              <a:rPr lang="es-ES_tradnl" altLang="es-ES" sz="2400" i="1" dirty="0">
                <a:solidFill>
                  <a:srgbClr val="99FFCC"/>
                </a:solidFill>
                <a:latin typeface="Arial Black" pitchFamily="34" charset="0"/>
              </a:rPr>
            </a:br>
            <a:r>
              <a:rPr lang="es-ES_tradnl" altLang="es-ES" sz="2400" i="1" dirty="0">
                <a:solidFill>
                  <a:srgbClr val="99FFCC"/>
                </a:solidFill>
                <a:latin typeface="Arial Black" pitchFamily="34" charset="0"/>
              </a:rPr>
              <a:t>No sean enemigos de nadie, ni siquiera de quienes son sus enemigos.</a:t>
            </a:r>
            <a:br>
              <a:rPr lang="es-ES_tradnl" altLang="es-ES" sz="2400" i="1" dirty="0">
                <a:solidFill>
                  <a:srgbClr val="99FFCC"/>
                </a:solidFill>
                <a:latin typeface="Arial Black" pitchFamily="34" charset="0"/>
              </a:rPr>
            </a:br>
            <a:r>
              <a:rPr lang="es-ES_tradnl" altLang="es-ES" sz="2400" i="1" dirty="0">
                <a:solidFill>
                  <a:srgbClr val="99FFCC"/>
                </a:solidFill>
                <a:latin typeface="Arial Black" pitchFamily="34" charset="0"/>
              </a:rPr>
              <a:t> Ámenlos para que sean dignos de su Padre del cielo</a:t>
            </a:r>
            <a:r>
              <a:rPr lang="es-ES_tradnl" altLang="es-ES" sz="2400" dirty="0">
                <a:solidFill>
                  <a:srgbClr val="99FFCC"/>
                </a:solidFill>
                <a:latin typeface="Arial Black" pitchFamily="34" charset="0"/>
              </a:rPr>
              <a:t>".</a:t>
            </a:r>
            <a:endParaRPr lang="es-ES" altLang="es-ES" sz="2400" dirty="0">
              <a:solidFill>
                <a:srgbClr val="99FF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89092" name="Picture 4" descr="soxiedad actual divers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atrapados por als dro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827088" y="150812"/>
            <a:ext cx="6913562" cy="3539430"/>
          </a:xfrm>
          <a:prstGeom prst="rect">
            <a:avLst/>
          </a:prstGeom>
          <a:solidFill>
            <a:srgbClr val="F8FA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>
                <a:latin typeface="Arial Black" pitchFamily="34" charset="0"/>
              </a:rPr>
              <a:t>Amar al enemigo es, sencillamente, </a:t>
            </a:r>
            <a:br>
              <a:rPr lang="es-ES_tradnl" altLang="es-ES" sz="2800" dirty="0">
                <a:latin typeface="Arial Black" pitchFamily="34" charset="0"/>
              </a:rPr>
            </a:br>
            <a:r>
              <a:rPr lang="es-ES_tradnl" altLang="es-ES" sz="2800" dirty="0">
                <a:latin typeface="Arial Black" pitchFamily="34" charset="0"/>
              </a:rPr>
              <a:t>no vengarnos, no hacerle daño, </a:t>
            </a:r>
            <a:endParaRPr lang="es-ES_tradnl" altLang="es-ES" sz="2800" dirty="0" smtClean="0"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smtClean="0">
                <a:latin typeface="Arial Black" pitchFamily="34" charset="0"/>
              </a:rPr>
              <a:t>no </a:t>
            </a:r>
            <a:r>
              <a:rPr lang="es-ES_tradnl" altLang="es-ES" sz="2800" dirty="0">
                <a:latin typeface="Arial Black" pitchFamily="34" charset="0"/>
              </a:rPr>
              <a:t>desearle el mal. </a:t>
            </a:r>
            <a:br>
              <a:rPr lang="es-ES_tradnl" altLang="es-ES" sz="2800" dirty="0">
                <a:latin typeface="Arial Black" pitchFamily="34" charset="0"/>
              </a:rPr>
            </a:br>
            <a:r>
              <a:rPr lang="es-ES_tradnl" altLang="es-ES" sz="2800" dirty="0">
                <a:latin typeface="Arial Black" pitchFamily="34" charset="0"/>
              </a:rPr>
              <a:t>Pensar, más bien, en lo que puede </a:t>
            </a:r>
            <a:r>
              <a:rPr lang="es-ES_tradnl" altLang="es-ES" sz="2800" dirty="0" smtClean="0">
                <a:latin typeface="Arial Black" pitchFamily="34" charset="0"/>
              </a:rPr>
              <a:t>ser bueno </a:t>
            </a:r>
            <a:r>
              <a:rPr lang="es-ES_tradnl" altLang="es-ES" sz="2800" dirty="0">
                <a:latin typeface="Arial Black" pitchFamily="34" charset="0"/>
              </a:rPr>
              <a:t>para él. </a:t>
            </a:r>
            <a:br>
              <a:rPr lang="es-ES_tradnl" altLang="es-ES" sz="2800" dirty="0">
                <a:latin typeface="Arial Black" pitchFamily="34" charset="0"/>
              </a:rPr>
            </a:br>
            <a:r>
              <a:rPr lang="es-ES_tradnl" altLang="es-ES" sz="2800" dirty="0">
                <a:latin typeface="Arial Black" pitchFamily="34" charset="0"/>
              </a:rPr>
              <a:t>Tratarlo como quisiéramos que </a:t>
            </a:r>
            <a:br>
              <a:rPr lang="es-ES_tradnl" altLang="es-ES" sz="2800" dirty="0">
                <a:latin typeface="Arial Black" pitchFamily="34" charset="0"/>
              </a:rPr>
            </a:br>
            <a:r>
              <a:rPr lang="es-ES_tradnl" altLang="es-ES" sz="2800" dirty="0">
                <a:latin typeface="Arial Black" pitchFamily="34" charset="0"/>
              </a:rPr>
              <a:t>nos trataran a </a:t>
            </a:r>
            <a:r>
              <a:rPr lang="es-ES_tradnl" altLang="es-ES" sz="2800" dirty="0" smtClean="0">
                <a:latin typeface="Arial Black" pitchFamily="34" charset="0"/>
              </a:rPr>
              <a:t>nosotros.</a:t>
            </a:r>
            <a:endParaRPr lang="es-ES" altLang="es-ES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90120" name="Picture 8" descr="fondo-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68313" y="280987"/>
            <a:ext cx="8424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dirty="0">
                <a:solidFill>
                  <a:srgbClr val="FFFFCC"/>
                </a:solidFill>
                <a:latin typeface="Arial Black" pitchFamily="34" charset="0"/>
              </a:rPr>
              <a:t>¿Es posible amar al enemigo? 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68313" y="2636838"/>
            <a:ext cx="8675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dirty="0" smtClean="0">
                <a:solidFill>
                  <a:srgbClr val="FFFFCC"/>
                </a:solidFill>
                <a:latin typeface="Arial Black" pitchFamily="34" charset="0"/>
              </a:rPr>
              <a:t>Jesús nos invita </a:t>
            </a:r>
            <a:r>
              <a:rPr lang="es-ES_tradnl" altLang="es-ES" dirty="0">
                <a:solidFill>
                  <a:srgbClr val="FFFFCC"/>
                </a:solidFill>
                <a:latin typeface="Arial Black" pitchFamily="34" charset="0"/>
              </a:rPr>
              <a:t>a parecernos a </a:t>
            </a:r>
            <a:r>
              <a:rPr lang="es-ES_tradnl" altLang="es-ES" dirty="0" smtClean="0">
                <a:solidFill>
                  <a:srgbClr val="FFFFCC"/>
                </a:solidFill>
                <a:latin typeface="Arial Black" pitchFamily="34" charset="0"/>
              </a:rPr>
              <a:t>Dios Padre </a:t>
            </a:r>
            <a:r>
              <a:rPr lang="es-ES_tradnl" altLang="es-ES" dirty="0">
                <a:solidFill>
                  <a:srgbClr val="FFFFCC"/>
                </a:solidFill>
                <a:latin typeface="Arial Black" pitchFamily="34" charset="0"/>
              </a:rPr>
              <a:t>para ir haciendo desaparecer el odio y la enemistad entre sus hijos.</a:t>
            </a:r>
            <a:endParaRPr lang="es-ES" altLang="es-ES" dirty="0">
              <a:solidFill>
                <a:srgbClr val="FFFF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/>
      <p:bldP spid="901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91142" name="Picture 6" descr="relfe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Oval 7" descr="dios le da la mano"/>
          <p:cNvSpPr>
            <a:spLocks noChangeArrowheads="1"/>
          </p:cNvSpPr>
          <p:nvPr/>
        </p:nvSpPr>
        <p:spPr bwMode="auto">
          <a:xfrm>
            <a:off x="1908175" y="333375"/>
            <a:ext cx="5903913" cy="537368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107763" dir="13500000" sx="125000" sy="125000" algn="b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95288" y="5373688"/>
            <a:ext cx="84248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dirty="0">
                <a:solidFill>
                  <a:srgbClr val="66CCFF"/>
                </a:solidFill>
                <a:latin typeface="Arial Black" pitchFamily="34" charset="0"/>
              </a:rPr>
              <a:t>Atraídos por </a:t>
            </a:r>
            <a:r>
              <a:rPr lang="es-ES_tradnl" altLang="es-ES" sz="2400" dirty="0" smtClean="0">
                <a:solidFill>
                  <a:srgbClr val="66CCFF"/>
                </a:solidFill>
                <a:latin typeface="Arial Black" pitchFamily="34" charset="0"/>
              </a:rPr>
              <a:t>Él</a:t>
            </a:r>
            <a:r>
              <a:rPr lang="es-ES_tradnl" altLang="es-ES" sz="2400" dirty="0">
                <a:solidFill>
                  <a:srgbClr val="66CCFF"/>
                </a:solidFill>
                <a:latin typeface="Arial Black" pitchFamily="34" charset="0"/>
              </a:rPr>
              <a:t>, aprendemos a no alimentar el odio contra nadie, a superar el resentimiento, a hacer el bien a todos. </a:t>
            </a:r>
            <a:endParaRPr lang="es-ES" altLang="es-ES" sz="2400" dirty="0">
              <a:solidFill>
                <a:srgbClr val="66CC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  <p:bldP spid="911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ChangeArrowheads="1"/>
          </p:cNvSpPr>
          <p:nvPr/>
        </p:nvSpPr>
        <p:spPr bwMode="auto">
          <a:xfrm>
            <a:off x="304800" y="304800"/>
            <a:ext cx="84582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¿Qué tipo de amor nos pide Jesús?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Hay tres tipos de amor:</a:t>
            </a:r>
          </a:p>
          <a:p>
            <a:pPr marL="571500" indent="-571500">
              <a:spcBef>
                <a:spcPct val="0"/>
              </a:spcBef>
              <a:buFontTx/>
              <a:buChar char="-"/>
              <a:defRPr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Eros: sexual</a:t>
            </a:r>
          </a:p>
          <a:p>
            <a:pPr marL="571500" indent="-571500">
              <a:spcBef>
                <a:spcPct val="0"/>
              </a:spcBef>
              <a:buFontTx/>
              <a:buChar char="-"/>
              <a:defRPr/>
            </a:pPr>
            <a:r>
              <a:rPr lang="es-ES_tradnl" altLang="es-ES" sz="4400" dirty="0" err="1" smtClean="0">
                <a:solidFill>
                  <a:srgbClr val="FFFFFF"/>
                </a:solidFill>
                <a:latin typeface="Arial Narrow" pitchFamily="34" charset="0"/>
              </a:rPr>
              <a:t>Philos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: amor fraterno</a:t>
            </a:r>
          </a:p>
          <a:p>
            <a:pPr marL="571500" indent="-571500">
              <a:spcBef>
                <a:spcPct val="0"/>
              </a:spcBef>
              <a:buFontTx/>
              <a:buChar char="-"/>
              <a:defRPr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Ágape: amor de una madre por su hijo. Es el amor de Dios, que busca el bien del amado.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86021" name="Picture 5" descr="tiberides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55650" y="1052513"/>
            <a:ext cx="741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>
                <a:solidFill>
                  <a:srgbClr val="FFFFCC"/>
                </a:solidFill>
                <a:latin typeface="Arial Black" pitchFamily="34" charset="0"/>
              </a:rPr>
              <a:t>Su amor es incondicional hacia todos: </a:t>
            </a:r>
            <a:br>
              <a:rPr lang="es-ES_tradnl" altLang="es-ES" sz="2400">
                <a:solidFill>
                  <a:srgbClr val="FFFFCC"/>
                </a:solidFill>
                <a:latin typeface="Arial Black" pitchFamily="34" charset="0"/>
              </a:rPr>
            </a:br>
            <a:r>
              <a:rPr lang="es-ES_tradnl" altLang="es-ES" sz="2400" i="1">
                <a:solidFill>
                  <a:srgbClr val="FFFFCC"/>
                </a:solidFill>
                <a:latin typeface="Arial Black" pitchFamily="34" charset="0"/>
              </a:rPr>
              <a:t>«El hace salir su sol sobre buenos y malos, </a:t>
            </a:r>
            <a:br>
              <a:rPr lang="es-ES_tradnl" altLang="es-ES" sz="2400" i="1">
                <a:solidFill>
                  <a:srgbClr val="FFFFCC"/>
                </a:solidFill>
                <a:latin typeface="Arial Black" pitchFamily="34" charset="0"/>
              </a:rPr>
            </a:br>
            <a:r>
              <a:rPr lang="es-ES_tradnl" altLang="es-ES" sz="2400" i="1">
                <a:solidFill>
                  <a:srgbClr val="FFFFCC"/>
                </a:solidFill>
                <a:latin typeface="Arial Black" pitchFamily="34" charset="0"/>
              </a:rPr>
              <a:t>manda la lluvia a justos e injustos»</a:t>
            </a:r>
            <a:r>
              <a:rPr lang="es-ES_tradnl" altLang="es-ES" sz="2400">
                <a:solidFill>
                  <a:srgbClr val="FFFFCC"/>
                </a:solidFill>
                <a:latin typeface="Arial Black" pitchFamily="34" charset="0"/>
              </a:rPr>
              <a:t>.</a:t>
            </a:r>
            <a:endParaRPr lang="es-ES" altLang="es-ES" sz="2400">
              <a:solidFill>
                <a:srgbClr val="FFFFCC"/>
              </a:solidFill>
              <a:latin typeface="Arial Black" pitchFamily="34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84213" y="5300663"/>
            <a:ext cx="7993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>
                <a:solidFill>
                  <a:srgbClr val="FFFFCC"/>
                </a:solidFill>
                <a:latin typeface="Arial Black" pitchFamily="34" charset="0"/>
              </a:rPr>
              <a:t>No discrimina a nadie. No ama sólo a quienes le son fieles. Su amor está abierto a todos.</a:t>
            </a:r>
            <a:endParaRPr lang="es-ES" altLang="es-ES" sz="2400">
              <a:solidFill>
                <a:srgbClr val="FFFF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285750" y="252413"/>
            <a:ext cx="8572500" cy="6002337"/>
          </a:xfrm>
          <a:prstGeom prst="rect">
            <a:avLst/>
          </a:prstGeom>
          <a:solidFill>
            <a:srgbClr val="4A3922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Porque, si </a:t>
            </a:r>
            <a:r>
              <a:rPr lang="es-ES" sz="4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Vds</a:t>
            </a:r>
            <a:r>
              <a:rPr lang="es-E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aman a los que les aman, ¿qué premio tendrán? ¿No hacen lo mismo también los publicanos? Y, si saludan sólo a sus hermanos, ¿qué hacen de extraordinario? ¿No hacen lo mismo también los gentiles?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987" name="5 Imagen" descr="solidaritat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25"/>
            <a:ext cx="6929438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6500813" y="1428750"/>
            <a:ext cx="2571750" cy="4832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Amar es la única cosa que tiene la </a:t>
            </a:r>
            <a:r>
              <a:rPr lang="es-E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recom-pensa</a:t>
            </a: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en sí </a:t>
            </a:r>
            <a: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misma </a:t>
            </a:r>
            <a:br>
              <a:rPr lang="es-E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ca-E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(S. Bernardo)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8" y="33338"/>
            <a:ext cx="7858125" cy="1323975"/>
          </a:xfrm>
          <a:prstGeom prst="rect">
            <a:avLst/>
          </a:prstGeom>
          <a:gradFill flip="none" rotWithShape="1">
            <a:gsLst>
              <a:gs pos="0">
                <a:srgbClr val="EF2A03"/>
              </a:gs>
              <a:gs pos="50000">
                <a:srgbClr val="600000"/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Somos personas, cuando el amor no espera recompensas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857250" y="357188"/>
            <a:ext cx="7429500" cy="6248400"/>
          </a:xfrm>
          <a:prstGeom prst="rect">
            <a:avLst/>
          </a:prstGeom>
          <a:solidFill>
            <a:srgbClr val="4A3922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8000" i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tanto, sean buenos, como su Padre celestial es bueno."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2 Imagen" descr="paloma_gif_jass_1.gif"/>
          <p:cNvPicPr>
            <a:picLocks noChangeAspect="1"/>
          </p:cNvPicPr>
          <p:nvPr/>
        </p:nvPicPr>
        <p:blipFill>
          <a:blip r:embed="rId3" cstate="print">
            <a:lum bright="-14000" contrast="15000"/>
          </a:blip>
          <a:stretch>
            <a:fillRect/>
          </a:stretch>
        </p:blipFill>
        <p:spPr bwMode="auto">
          <a:xfrm>
            <a:off x="4283968" y="1196752"/>
            <a:ext cx="47880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428396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 Dios, Cordero de Dios, Hijo del Padre;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ten piedad de nosotros;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atiende nuestra súplica;</a:t>
            </a:r>
          </a:p>
          <a:p>
            <a:pPr algn="ctr" eaLnBrk="0" hangingPunct="0">
              <a:defRPr/>
            </a:pP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estás sentado a la derecha del Padre, ten piedad de nosotros. </a:t>
            </a:r>
          </a:p>
          <a:p>
            <a:pPr algn="ctr" eaLnBrk="0" hangingPunct="0">
              <a:defRPr/>
            </a:pP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Porque sólo Tú eres santo, </a:t>
            </a:r>
          </a:p>
          <a:p>
            <a:pPr algn="ctr" eaLnBrk="0" hangingPunct="0">
              <a:defRPr/>
            </a:pP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sólo Tú, Señor, sólo Tú Altísimo, Jesucristo, con el Espíritu Santo en la gloria de Dios Padre. Amén.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92164" name="Picture 4" descr="rayosde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oración 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29305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0" y="29234"/>
            <a:ext cx="9036167" cy="1815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ES" sz="2800" dirty="0">
                <a:solidFill>
                  <a:srgbClr val="FFFF99"/>
                </a:solidFill>
                <a:latin typeface="Arial Black" pitchFamily="34" charset="0"/>
              </a:rPr>
              <a:t>Jesús nos invita a </a:t>
            </a:r>
            <a:br>
              <a:rPr lang="es-ES_tradnl" altLang="es-ES" sz="2800" dirty="0">
                <a:solidFill>
                  <a:srgbClr val="FFFF99"/>
                </a:solidFill>
                <a:latin typeface="Arial Black" pitchFamily="34" charset="0"/>
              </a:rPr>
            </a:br>
            <a:r>
              <a:rPr lang="es-ES_tradnl" altLang="es-ES" sz="2800" i="1" dirty="0">
                <a:solidFill>
                  <a:srgbClr val="FFFF99"/>
                </a:solidFill>
                <a:latin typeface="Arial Black" pitchFamily="34" charset="0"/>
              </a:rPr>
              <a:t>«rezar por los que nos persiguen»</a:t>
            </a:r>
            <a:r>
              <a:rPr lang="es-ES_tradnl" altLang="es-ES" sz="2800" dirty="0">
                <a:solidFill>
                  <a:srgbClr val="FFFF99"/>
                </a:solidFill>
                <a:latin typeface="Arial Black" pitchFamily="34" charset="0"/>
              </a:rPr>
              <a:t>, seguramente, para ir transformando poco a poco nuestro corazón</a:t>
            </a:r>
            <a:r>
              <a:rPr lang="es-ES_tradnl" altLang="es-ES" sz="2400" dirty="0">
                <a:solidFill>
                  <a:srgbClr val="FFFF99"/>
                </a:solidFill>
                <a:latin typeface="Arial Black" pitchFamily="34" charset="0"/>
              </a:rPr>
              <a:t>.</a:t>
            </a:r>
            <a:endParaRPr lang="es-ES" altLang="es-ES" sz="2400" dirty="0">
              <a:solidFill>
                <a:srgbClr val="FFFF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921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s-ES" sz="1400" smtClean="0"/>
              <a:t>Ria Slides</a:t>
            </a:r>
          </a:p>
        </p:txBody>
      </p:sp>
      <p:pic>
        <p:nvPicPr>
          <p:cNvPr id="93189" name="Picture 5" descr="rayos de luz 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Oval 6" descr="fondocaraCristo"/>
          <p:cNvSpPr>
            <a:spLocks noChangeArrowheads="1"/>
          </p:cNvSpPr>
          <p:nvPr/>
        </p:nvSpPr>
        <p:spPr bwMode="auto">
          <a:xfrm>
            <a:off x="2771775" y="260350"/>
            <a:ext cx="4392613" cy="48958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971550" y="4508500"/>
            <a:ext cx="7704138" cy="1873250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971550" y="4652963"/>
            <a:ext cx="77755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000">
                <a:solidFill>
                  <a:srgbClr val="990000"/>
                </a:solidFill>
                <a:latin typeface="Arial Black" pitchFamily="34" charset="0"/>
              </a:rPr>
              <a:t>Amar a quien nos hace daño no es fácil, </a:t>
            </a:r>
            <a:br>
              <a:rPr lang="es-ES_tradnl" altLang="es-ES" sz="2000">
                <a:solidFill>
                  <a:srgbClr val="990000"/>
                </a:solidFill>
                <a:latin typeface="Arial Black" pitchFamily="34" charset="0"/>
              </a:rPr>
            </a:br>
            <a:r>
              <a:rPr lang="es-ES_tradnl" altLang="es-ES" sz="2000">
                <a:solidFill>
                  <a:srgbClr val="990000"/>
                </a:solidFill>
                <a:latin typeface="Arial Black" pitchFamily="34" charset="0"/>
              </a:rPr>
              <a:t>pero es lo que mejor nos identifica con </a:t>
            </a:r>
            <a:br>
              <a:rPr lang="es-ES_tradnl" altLang="es-ES" sz="2000">
                <a:solidFill>
                  <a:srgbClr val="990000"/>
                </a:solidFill>
                <a:latin typeface="Arial Black" pitchFamily="34" charset="0"/>
              </a:rPr>
            </a:br>
            <a:r>
              <a:rPr lang="es-ES_tradnl" altLang="es-ES" sz="2000">
                <a:solidFill>
                  <a:srgbClr val="990000"/>
                </a:solidFill>
                <a:latin typeface="Arial Black" pitchFamily="34" charset="0"/>
              </a:rPr>
              <a:t>aquel que murió rezando por quienes lo estaban crucificando: </a:t>
            </a:r>
            <a:br>
              <a:rPr lang="es-ES_tradnl" altLang="es-ES" sz="2000">
                <a:solidFill>
                  <a:srgbClr val="990000"/>
                </a:solidFill>
                <a:latin typeface="Arial Black" pitchFamily="34" charset="0"/>
              </a:rPr>
            </a:br>
            <a:r>
              <a:rPr lang="es-ES_tradnl" altLang="es-ES" sz="2000">
                <a:solidFill>
                  <a:srgbClr val="800000"/>
                </a:solidFill>
                <a:latin typeface="Arial Black" pitchFamily="34" charset="0"/>
              </a:rPr>
              <a:t>"</a:t>
            </a:r>
            <a:r>
              <a:rPr lang="es-ES_tradnl" altLang="es-ES" sz="2000" i="1">
                <a:solidFill>
                  <a:srgbClr val="800000"/>
                </a:solidFill>
                <a:latin typeface="Arial Black" pitchFamily="34" charset="0"/>
              </a:rPr>
              <a:t>Padre, perdónalos porque no saben lo que hacen</a:t>
            </a:r>
            <a:r>
              <a:rPr lang="es-ES_tradnl" altLang="es-ES" sz="2000">
                <a:solidFill>
                  <a:srgbClr val="800000"/>
                </a:solidFill>
                <a:latin typeface="Arial Black" pitchFamily="34" charset="0"/>
              </a:rPr>
              <a:t>".</a:t>
            </a:r>
            <a:endParaRPr lang="es-ES" altLang="es-ES" sz="200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0" grpId="1" animBg="1"/>
      <p:bldP spid="93192" grpId="0" animBg="1"/>
      <p:bldP spid="93192" grpId="1" animBg="1"/>
      <p:bldP spid="9319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083" name="5 Rectángulo"/>
          <p:cNvSpPr>
            <a:spLocks noChangeArrowheads="1"/>
          </p:cNvSpPr>
          <p:nvPr/>
        </p:nvSpPr>
        <p:spPr bwMode="auto">
          <a:xfrm>
            <a:off x="714375" y="428625"/>
            <a:ext cx="7643813" cy="5072063"/>
          </a:xfrm>
          <a:prstGeom prst="rect">
            <a:avLst/>
          </a:prstGeom>
          <a:gradFill rotWithShape="1">
            <a:gsLst>
              <a:gs pos="0">
                <a:srgbClr val="600000"/>
              </a:gs>
              <a:gs pos="50000">
                <a:srgbClr val="EF2A03"/>
              </a:gs>
              <a:gs pos="100000">
                <a:srgbClr val="EF2A0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7" name="6 CuadroTexto"/>
          <p:cNvSpPr txBox="1"/>
          <p:nvPr/>
        </p:nvSpPr>
        <p:spPr>
          <a:xfrm>
            <a:off x="1571625" y="1428750"/>
            <a:ext cx="5857875" cy="3170238"/>
          </a:xfrm>
          <a:prstGeom prst="rect">
            <a:avLst/>
          </a:prstGeom>
          <a:gradFill>
            <a:gsLst>
              <a:gs pos="0">
                <a:srgbClr val="EF2A03"/>
              </a:gs>
              <a:gs pos="50000">
                <a:srgbClr val="600000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Señor, haznos personas libres, que AMANDO sin esperar nada a cambio, cambiemos el mundo</a:t>
            </a:r>
          </a:p>
        </p:txBody>
      </p:sp>
      <p:sp>
        <p:nvSpPr>
          <p:cNvPr id="46085" name="7 CuadroTexto"/>
          <p:cNvSpPr txBox="1">
            <a:spLocks noChangeArrowheads="1"/>
          </p:cNvSpPr>
          <p:nvPr/>
        </p:nvSpPr>
        <p:spPr bwMode="auto">
          <a:xfrm>
            <a:off x="285750" y="5715000"/>
            <a:ext cx="8715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u="sng">
                <a:hlinkClick r:id="rId2"/>
              </a:rPr>
              <a:t>http://www.youtube.com/watch?v=kHyi6sQ3Oo4&amp;feature=player_embedded</a:t>
            </a:r>
            <a:r>
              <a:rPr lang="es-ES" altLang="es-ES" sz="2400" u="sng"/>
              <a:t> </a:t>
            </a:r>
            <a:r>
              <a:rPr lang="es-ES" altLang="es-ES" sz="2400"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es-ES" altLang="es-ES" sz="3000">
                <a:solidFill>
                  <a:schemeClr val="bg1"/>
                </a:solidFill>
                <a:latin typeface="Arial" charset="0"/>
                <a:cs typeface="Arial" charset="0"/>
              </a:rPr>
              <a:t>Video importante para ser persona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ChangeArrowheads="1"/>
          </p:cNvSpPr>
          <p:nvPr/>
        </p:nvSpPr>
        <p:spPr bwMode="auto">
          <a:xfrm>
            <a:off x="381000" y="88900"/>
            <a:ext cx="9144000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 b="1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Poncio Pilato, fue crucificado,</a:t>
            </a: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10439400" cy="73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ChangeArrowheads="1"/>
          </p:cNvSpPr>
          <p:nvPr/>
        </p:nvSpPr>
        <p:spPr bwMode="auto">
          <a:xfrm>
            <a:off x="304800" y="304800"/>
            <a:ext cx="8458200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16633"/>
            <a:ext cx="9036496" cy="6740307"/>
          </a:xfrm>
          <a:prstGeom prst="rect">
            <a:avLst/>
          </a:prstGeom>
          <a:noFill/>
          <a:ln w="1905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E69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Créditos:</a:t>
            </a:r>
          </a:p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Benedictinas de Montserrat</a:t>
            </a:r>
          </a:p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José Martínez de Toda, S.J.</a:t>
            </a:r>
          </a:p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(martodaj@gmail.com)</a:t>
            </a:r>
          </a:p>
          <a:p>
            <a:pPr algn="ctr" eaLnBrk="0" hangingPunct="0">
              <a:defRPr/>
            </a:pPr>
            <a:r>
              <a:rPr lang="es-ES_trad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José Antonio </a:t>
            </a:r>
            <a:r>
              <a:rPr lang="es-ES_tradnl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Pagola</a:t>
            </a:r>
            <a:endParaRPr lang="es-ES_tradnl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333300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algn="ctr" eaLnBrk="0" hangingPunct="0">
              <a:defRPr/>
            </a:pPr>
            <a:endParaRPr lang="es-V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333300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algn="ctr" eaLnBrk="0" hangingPunct="0">
              <a:defRPr/>
            </a:pPr>
            <a:r>
              <a:rPr lang="es-VE" sz="6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333300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“En todo amar y servir”</a:t>
            </a:r>
            <a:endParaRPr lang="es-ES_tradnl"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333300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Liturgia de la Palabra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0"/>
            <a:ext cx="8458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6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Procesión de la Biblia</a:t>
            </a:r>
          </a:p>
          <a:p>
            <a:pPr algn="ctr" eaLnBrk="0" hangingPunct="0">
              <a:defRPr/>
            </a:pPr>
            <a:endParaRPr lang="es-ES_tradnl" sz="6600" b="1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2">
                    <a:lumMod val="65000"/>
                    <a:lumOff val="35000"/>
                    <a:alpha val="60000"/>
                  </a:schemeClr>
                </a:glo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cs typeface="Arial" charset="0"/>
              </a:rPr>
              <a:t>Tu Palabra me da vida,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cs typeface="Arial" charset="0"/>
              </a:rPr>
              <a:t>Confío en Ti, Señor.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cs typeface="Arial" charset="0"/>
              </a:rPr>
              <a:t>Tu Palabra es eterna,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En ella esperaré.</a:t>
            </a:r>
          </a:p>
        </p:txBody>
      </p:sp>
      <p:pic>
        <p:nvPicPr>
          <p:cNvPr id="7171" name="2 Imagen" descr="Bibl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3 Imagen" descr="Bibl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88640"/>
            <a:ext cx="8458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Dichoso el que con vida intachable</a:t>
            </a:r>
          </a:p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camina en la ley del Señor.</a:t>
            </a:r>
          </a:p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Dichoso el que guardando </a:t>
            </a:r>
          </a:p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sus preceptos</a:t>
            </a:r>
          </a:p>
          <a:p>
            <a:pPr algn="ctr" eaLnBrk="0" hangingPunct="0">
              <a:defRPr/>
            </a:pPr>
            <a:r>
              <a:rPr lang="es-ES_tradnl" sz="60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lo busca de todo corazón</a:t>
            </a:r>
          </a:p>
          <a:p>
            <a:pPr algn="ctr" eaLnBrk="0" hangingPunct="0">
              <a:defRPr/>
            </a:pPr>
            <a:endParaRPr lang="es-ES_tradnl" sz="6000" b="1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2">
                    <a:lumMod val="65000"/>
                    <a:lumOff val="35000"/>
                    <a:alpha val="60000"/>
                  </a:schemeClr>
                </a:glow>
              </a:effectLst>
              <a:latin typeface="Arial Narrow" pitchFamily="34" charset="0"/>
              <a:cs typeface="Arial" charset="0"/>
            </a:endParaRPr>
          </a:p>
        </p:txBody>
      </p:sp>
      <p:pic>
        <p:nvPicPr>
          <p:cNvPr id="8195" name="2 Imagen" descr="Bibl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3 Imagen" descr="Bibl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836712"/>
            <a:ext cx="7829137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Tu Palabra me da vida.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Confío en Ti, Señor.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Tu Palabra es eterna.</a:t>
            </a:r>
          </a:p>
          <a:p>
            <a:pPr algn="ctr" eaLnBrk="0" hangingPunct="0">
              <a:defRPr/>
            </a:pPr>
            <a:r>
              <a:rPr lang="es-ES_tradnl" sz="66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cs typeface="Arial" charset="0"/>
              </a:rPr>
              <a:t>En ella esperaré.</a:t>
            </a:r>
            <a:endParaRPr lang="es-VE" sz="6600" b="1" dirty="0">
              <a:ln w="28575"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58750"/>
            <a:ext cx="9144000" cy="6556375"/>
          </a:xfrm>
          <a:prstGeom prst="rect">
            <a:avLst/>
          </a:prstGeom>
          <a:gradFill flip="none" rotWithShape="1">
            <a:gsLst>
              <a:gs pos="0">
                <a:srgbClr val="050515"/>
              </a:gs>
              <a:gs pos="5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a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                 </a:t>
            </a:r>
            <a:r>
              <a:rPr lang="es-E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Sermón  del  monte  </a:t>
            </a:r>
            <a:r>
              <a:rPr lang="es-ES" sz="2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cap</a:t>
            </a:r>
            <a:r>
              <a:rPr lang="es-E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es-ES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s. 5-7</a:t>
            </a:r>
            <a:r>
              <a:rPr lang="es-E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es-E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Anuncio profético: ¡Felices los pobres!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-Si lo somos, daremos “sal y luz” , sin omitir ni una “y” </a:t>
            </a:r>
            <a:b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Completa la Ley antigua: 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 No sólo no matar, sino ni enfadarse</a:t>
            </a:r>
            <a:b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 No sólo no adulterar, sino ni desearlo</a:t>
            </a:r>
          </a:p>
          <a:p>
            <a:pPr>
              <a:defRPr/>
            </a:pP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 No sólo no jurar, sino decir solamente “sí” o “no”</a:t>
            </a:r>
          </a:p>
          <a:p>
            <a:pPr>
              <a:defRPr/>
            </a:pPr>
            <a:r>
              <a:rPr lang="es-ES" sz="2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Cambios en la Ley de Jesús </a:t>
            </a:r>
          </a:p>
          <a:p>
            <a:pPr>
              <a:buFontTx/>
              <a:buChar char="-"/>
              <a:defRPr/>
            </a:pPr>
            <a:r>
              <a:rPr lang="es-E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En lugar de venganza, dar gratuitamente</a:t>
            </a:r>
            <a:br>
              <a:rPr lang="es-E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 En lugar de odiar a los enemigos, amarlos como el Padre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Cómo practicar esta ley</a:t>
            </a:r>
          </a:p>
          <a:p>
            <a:pPr>
              <a:buFontTx/>
              <a:buChar char="-"/>
              <a:defRPr/>
            </a:pP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Delante de Dios, no para quedar bien</a:t>
            </a:r>
          </a:p>
          <a:p>
            <a:pPr>
              <a:buFontTx/>
              <a:buChar char="-"/>
              <a:defRPr/>
            </a:pP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No usarla para acusar los demás, sino siendo buenos</a:t>
            </a:r>
            <a:b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CONCLUSIÓN</a:t>
            </a:r>
            <a:br>
              <a:rPr lang="es-ES" sz="2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 </a:t>
            </a:r>
            <a:r>
              <a:rPr lang="es-E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Demostralo</a:t>
            </a: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con obras, no con palabras, escuchar y</a:t>
            </a:r>
            <a:b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cumplir</a:t>
            </a:r>
            <a:endParaRPr lang="ca-E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om 7A TO Perfectos 23 feb 14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7A TO Perfectos 23 feb 14</Template>
  <TotalTime>48</TotalTime>
  <Words>1060</Words>
  <Application>Microsoft Office PowerPoint</Application>
  <PresentationFormat>Presentación en pantalla (4:3)</PresentationFormat>
  <Paragraphs>176</Paragraphs>
  <Slides>46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Times New Roman</vt:lpstr>
      <vt:lpstr>Arial</vt:lpstr>
      <vt:lpstr>Tahoma</vt:lpstr>
      <vt:lpstr>Arial Narrow</vt:lpstr>
      <vt:lpstr>Arial Unicode MS</vt:lpstr>
      <vt:lpstr>Arial Black</vt:lpstr>
      <vt:lpstr>Dom 7A TO Perfectos 23 feb 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</cp:revision>
  <dcterms:created xsi:type="dcterms:W3CDTF">2014-02-17T22:13:59Z</dcterms:created>
  <dcterms:modified xsi:type="dcterms:W3CDTF">2014-02-17T23:02:12Z</dcterms:modified>
</cp:coreProperties>
</file>