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60" r:id="rId2"/>
    <p:sldId id="285" r:id="rId3"/>
    <p:sldId id="286" r:id="rId4"/>
    <p:sldId id="287" r:id="rId5"/>
    <p:sldId id="288" r:id="rId6"/>
    <p:sldId id="262" r:id="rId7"/>
    <p:sldId id="289" r:id="rId8"/>
    <p:sldId id="290" r:id="rId9"/>
    <p:sldId id="291" r:id="rId10"/>
    <p:sldId id="364" r:id="rId11"/>
    <p:sldId id="335" r:id="rId12"/>
    <p:sldId id="356" r:id="rId13"/>
    <p:sldId id="365" r:id="rId14"/>
    <p:sldId id="337" r:id="rId15"/>
    <p:sldId id="357" r:id="rId16"/>
    <p:sldId id="370" r:id="rId17"/>
    <p:sldId id="368" r:id="rId18"/>
    <p:sldId id="336" r:id="rId19"/>
    <p:sldId id="354" r:id="rId20"/>
    <p:sldId id="369" r:id="rId21"/>
    <p:sldId id="362" r:id="rId22"/>
    <p:sldId id="339" r:id="rId23"/>
    <p:sldId id="338" r:id="rId24"/>
    <p:sldId id="361" r:id="rId25"/>
    <p:sldId id="340" r:id="rId26"/>
    <p:sldId id="358" r:id="rId27"/>
    <p:sldId id="359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73" r:id="rId42"/>
    <p:sldId id="363" r:id="rId43"/>
    <p:sldId id="268" r:id="rId44"/>
    <p:sldId id="269" r:id="rId45"/>
    <p:sldId id="270" r:id="rId46"/>
    <p:sldId id="292" r:id="rId47"/>
    <p:sldId id="293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3" Type="http://schemas.openxmlformats.org/officeDocument/2006/relationships/slide" Target="slides/slide7.xml"/><Relationship Id="rId7" Type="http://schemas.openxmlformats.org/officeDocument/2006/relationships/slide" Target="slides/slide15.xml"/><Relationship Id="rId12" Type="http://schemas.openxmlformats.org/officeDocument/2006/relationships/slide" Target="slides/slide46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12.xml"/><Relationship Id="rId11" Type="http://schemas.openxmlformats.org/officeDocument/2006/relationships/slide" Target="slides/slide45.xml"/><Relationship Id="rId5" Type="http://schemas.openxmlformats.org/officeDocument/2006/relationships/slide" Target="slides/slide9.xml"/><Relationship Id="rId10" Type="http://schemas.openxmlformats.org/officeDocument/2006/relationships/slide" Target="slides/slide42.xml"/><Relationship Id="rId4" Type="http://schemas.openxmlformats.org/officeDocument/2006/relationships/slide" Target="slides/slide8.xml"/><Relationship Id="rId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altLang="es-ES" noProof="0" smtClean="0"/>
              <a:t>Haga clic para modificar el estilo de texto del patrón</a:t>
            </a:r>
          </a:p>
          <a:p>
            <a:pPr lvl="1"/>
            <a:r>
              <a:rPr lang="eu-ES" altLang="es-ES" noProof="0" smtClean="0"/>
              <a:t>Segundo nivel</a:t>
            </a:r>
          </a:p>
          <a:p>
            <a:pPr lvl="2"/>
            <a:r>
              <a:rPr lang="eu-ES" altLang="es-ES" noProof="0" smtClean="0"/>
              <a:t>Tercer nivel</a:t>
            </a:r>
          </a:p>
          <a:p>
            <a:pPr lvl="3"/>
            <a:r>
              <a:rPr lang="eu-ES" altLang="es-ES" noProof="0" smtClean="0"/>
              <a:t>Cuarto nivel</a:t>
            </a:r>
          </a:p>
          <a:p>
            <a:pPr lvl="4"/>
            <a:r>
              <a:rPr lang="eu-ES" alt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3BA21B-D52F-4032-B328-B56944E666D6}" type="slidenum">
              <a:rPr lang="eu-ES" altLang="es-ES"/>
              <a:pPr>
                <a:defRPr/>
              </a:pPr>
              <a:t>‹Nº›</a:t>
            </a:fld>
            <a:endParaRPr lang="eu-ES" altLang="es-ES"/>
          </a:p>
        </p:txBody>
      </p:sp>
    </p:spTree>
    <p:extLst>
      <p:ext uri="{BB962C8B-B14F-4D97-AF65-F5344CB8AC3E}">
        <p14:creationId xmlns:p14="http://schemas.microsoft.com/office/powerpoint/2010/main" val="2366774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44B05-7A36-46DC-92EE-15FEE765D96B}" type="slidenum">
              <a:rPr lang="eu-ES" altLang="es-ES"/>
              <a:pPr/>
              <a:t>1</a:t>
            </a:fld>
            <a:endParaRPr lang="eu-ES" altLang="es-E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196ED-9848-4B0A-A45A-0251691DBB8C}" type="slidenum">
              <a:rPr lang="es-EC" altLang="es-ES"/>
              <a:pPr/>
              <a:t>14</a:t>
            </a:fld>
            <a:endParaRPr lang="es-EC" alt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74077-E82E-4642-BC77-CA473068ACBA}" type="slidenum">
              <a:rPr lang="es-EC" altLang="es-ES"/>
              <a:pPr/>
              <a:t>18</a:t>
            </a:fld>
            <a:endParaRPr lang="es-EC" altLang="es-E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F8C2E-93A9-4B98-A089-F60CC689FC8A}" type="slidenum">
              <a:rPr lang="eu-ES" altLang="es-ES"/>
              <a:pPr/>
              <a:t>21</a:t>
            </a:fld>
            <a:endParaRPr lang="eu-ES" altLang="es-E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58FDB-1F6A-407D-AC5E-63F29DBA0CAF}" type="slidenum">
              <a:rPr lang="es-EC" altLang="es-ES"/>
              <a:pPr/>
              <a:t>22</a:t>
            </a:fld>
            <a:endParaRPr lang="es-EC" altLang="es-E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50A52-B750-4C88-908B-62B973EB8D87}" type="slidenum">
              <a:rPr lang="es-EC" altLang="es-ES"/>
              <a:pPr/>
              <a:t>23</a:t>
            </a:fld>
            <a:endParaRPr lang="es-EC" alt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75FB7-04E7-48E3-8B03-E2840E818555}" type="slidenum">
              <a:rPr lang="eu-ES" altLang="es-ES"/>
              <a:pPr/>
              <a:t>24</a:t>
            </a:fld>
            <a:endParaRPr lang="eu-ES" altLang="es-E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65B66-781C-4D9D-8605-CFE69D6CCC26}" type="slidenum">
              <a:rPr lang="es-EC" altLang="es-ES"/>
              <a:pPr/>
              <a:t>25</a:t>
            </a:fld>
            <a:endParaRPr lang="es-EC" altLang="es-E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4E2E64-4E33-4D46-B57B-EB23E44DD6B3}" type="slidenum">
              <a:rPr lang="eu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u-ES" alt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25A19-63C9-442C-9F31-ECC1CE33F865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C94B6-58A0-4404-8BE4-93CE0BB3593F}" type="slidenum">
              <a:rPr lang="eu-ES" altLang="es-ES" smtClean="0"/>
              <a:pPr eaLnBrk="1" hangingPunct="1">
                <a:spcBef>
                  <a:spcPct val="0"/>
                </a:spcBef>
              </a:pPr>
              <a:t>43</a:t>
            </a:fld>
            <a:endParaRPr lang="eu-ES" alt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72095-1901-4194-8DC8-0026B9F3A214}" type="slidenum">
              <a:rPr lang="eu-ES" altLang="es-ES" smtClean="0"/>
              <a:pPr eaLnBrk="1" hangingPunct="1">
                <a:spcBef>
                  <a:spcPct val="0"/>
                </a:spcBef>
              </a:pPr>
              <a:t>44</a:t>
            </a:fld>
            <a:endParaRPr lang="eu-ES" alt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41AA0-1316-47AA-B11A-FEFE04BA71ED}" type="slidenum">
              <a:rPr lang="eu-ES" altLang="es-ES" smtClean="0"/>
              <a:pPr eaLnBrk="1" hangingPunct="1">
                <a:spcBef>
                  <a:spcPct val="0"/>
                </a:spcBef>
              </a:pPr>
              <a:t>45</a:t>
            </a:fld>
            <a:endParaRPr lang="eu-ES" alt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25A19-63C9-442C-9F31-ECC1CE33F865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960FD-7BF4-447E-BEF0-0028E113D6E8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085D-E43C-4250-905D-B1D7B5F32A65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67AB6-ABBF-4EE0-8194-CB5FE151C971}" type="slidenum">
              <a:rPr lang="eu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u-ES" alt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A4DBA7-C606-495F-B52A-62D8C6D5301C}" type="slidenum">
              <a:rPr lang="eu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u-ES" alt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6A66A-5A31-49A6-8348-81D7FEF4D082}" type="slidenum">
              <a:rPr lang="eu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u-ES" alt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u-ES" alt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A322B-408C-4489-A1EF-F8D39C551E82}" type="slidenum">
              <a:rPr lang="es-EC" altLang="es-ES"/>
              <a:pPr/>
              <a:t>11</a:t>
            </a:fld>
            <a:endParaRPr lang="es-EC" altLang="es-E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CDF1-E658-4768-AA86-B6E0FD7613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8517196"/>
      </p:ext>
    </p:extLst>
  </p:cSld>
  <p:clrMapOvr>
    <a:masterClrMapping/>
  </p:clrMapOvr>
  <p:transition spd="slow" advTm="2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8AFC-1C32-47E8-B54E-F97FE78D84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4623353"/>
      </p:ext>
    </p:extLst>
  </p:cSld>
  <p:clrMapOvr>
    <a:masterClrMapping/>
  </p:clrMapOvr>
  <p:transition spd="slow" advTm="2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2EC-7FB9-454C-B41D-DEBC11F8AF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6406485"/>
      </p:ext>
    </p:extLst>
  </p:cSld>
  <p:clrMapOvr>
    <a:masterClrMapping/>
  </p:clrMapOvr>
  <p:transition spd="slow" advTm="2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8342-7C38-4CB5-9527-395AC8FD10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4565855"/>
      </p:ext>
    </p:extLst>
  </p:cSld>
  <p:clrMapOvr>
    <a:masterClrMapping/>
  </p:clrMapOvr>
  <p:transition spd="slow" advTm="2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404-7560-49FF-95BB-BAF4651041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4713176"/>
      </p:ext>
    </p:extLst>
  </p:cSld>
  <p:clrMapOvr>
    <a:masterClrMapping/>
  </p:clrMapOvr>
  <p:transition spd="slow" advTm="2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9060-3296-4220-A1A7-9C698544AC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9285741"/>
      </p:ext>
    </p:extLst>
  </p:cSld>
  <p:clrMapOvr>
    <a:masterClrMapping/>
  </p:clrMapOvr>
  <p:transition spd="slow" advTm="2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BB5A-9F6E-4390-BDB7-6CB81D721B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5104192"/>
      </p:ext>
    </p:extLst>
  </p:cSld>
  <p:clrMapOvr>
    <a:masterClrMapping/>
  </p:clrMapOvr>
  <p:transition spd="slow" advTm="2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1D21-F755-4F26-9647-59EA167AD5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598037"/>
      </p:ext>
    </p:extLst>
  </p:cSld>
  <p:clrMapOvr>
    <a:masterClrMapping/>
  </p:clrMapOvr>
  <p:transition spd="slow" advTm="2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5AB7-783A-4962-8BB3-8FB054202B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2810118"/>
      </p:ext>
    </p:extLst>
  </p:cSld>
  <p:clrMapOvr>
    <a:masterClrMapping/>
  </p:clrMapOvr>
  <p:transition spd="slow" advTm="2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7980-2416-40D3-9512-D62F4952E6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143278"/>
      </p:ext>
    </p:extLst>
  </p:cSld>
  <p:clrMapOvr>
    <a:masterClrMapping/>
  </p:clrMapOvr>
  <p:transition spd="slow" advTm="2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60C9-69B0-4887-9933-02216922CE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4676991"/>
      </p:ext>
    </p:extLst>
  </p:cSld>
  <p:clrMapOvr>
    <a:masterClrMapping/>
  </p:clrMapOvr>
  <p:transition spd="slow" advTm="2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E37ED9-5BAB-4A47-8C08-8B77E74E786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torn@hot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mp59@hotmail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su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16632"/>
            <a:ext cx="3779912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800" b="1" i="1" dirty="0" smtClean="0">
                <a:solidFill>
                  <a:schemeClr val="bg1"/>
                </a:solidFill>
              </a:rPr>
              <a:t>-“Tú eres el Mesías”. </a:t>
            </a:r>
          </a:p>
          <a:p>
            <a:pPr algn="ctr">
              <a:spcBef>
                <a:spcPct val="50000"/>
              </a:spcBef>
            </a:pPr>
            <a:r>
              <a:rPr lang="es-ES" altLang="es-ES" sz="4800" i="1" dirty="0" smtClean="0">
                <a:solidFill>
                  <a:schemeClr val="bg1"/>
                </a:solidFill>
              </a:rPr>
              <a:t>-“Y tú eres Pedro, y sobre esta piedra...” </a:t>
            </a:r>
          </a:p>
          <a:p>
            <a:pPr>
              <a:spcBef>
                <a:spcPct val="50000"/>
              </a:spcBef>
            </a:pPr>
            <a:endParaRPr lang="es-ES" altLang="es-ES" sz="40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3200" dirty="0" smtClean="0">
                <a:solidFill>
                  <a:schemeClr val="bg1"/>
                </a:solidFill>
              </a:rPr>
              <a:t>(Domingo 21A TO)</a:t>
            </a:r>
            <a:endParaRPr lang="es-ES" alt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33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0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7" name="6 Imagen" descr="baniasgt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25" y="0"/>
            <a:ext cx="1293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4787" y="205638"/>
            <a:ext cx="6643687" cy="107721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Cesarea</a:t>
            </a:r>
            <a:r>
              <a:rPr lang="es-E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</a:rPr>
              <a:t> de Filipo: nacimiento del Jordán y lugar de cultos antiguos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850" y="5924551"/>
            <a:ext cx="8572500" cy="600164"/>
          </a:xfrm>
          <a:prstGeom prst="rect">
            <a:avLst/>
          </a:prstGeom>
          <a:solidFill>
            <a:srgbClr val="0000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>
                <a:solidFill>
                  <a:schemeClr val="bg1"/>
                </a:solidFill>
                <a:latin typeface="Arial Unicode MS" pitchFamily="34" charset="-128"/>
              </a:rPr>
              <a:t>La confesión de Pedro es central en Mateo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9133" y="235912"/>
            <a:ext cx="3119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altLang="es-ES" sz="4800" b="1" u="sng" dirty="0">
                <a:solidFill>
                  <a:srgbClr val="FFFFFF"/>
                </a:solidFill>
                <a:latin typeface="Arial Narrow" pitchFamily="34" charset="0"/>
              </a:rPr>
              <a:t>EVANGELIO</a:t>
            </a:r>
          </a:p>
        </p:txBody>
      </p:sp>
    </p:spTree>
    <p:extLst>
      <p:ext uri="{BB962C8B-B14F-4D97-AF65-F5344CB8AC3E}">
        <p14:creationId xmlns:p14="http://schemas.microsoft.com/office/powerpoint/2010/main" val="3156954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1 -1.96532E-6 L -0.41302 -1.96532E-6 " pathEditMode="relative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esús de la Miserico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809489" y="42797"/>
            <a:ext cx="3352800" cy="6555641"/>
          </a:xfrm>
          <a:prstGeom prst="rect">
            <a:avLst/>
          </a:prstGeom>
          <a:solidFill>
            <a:srgbClr val="000080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28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Llegado </a:t>
            </a:r>
            <a:r>
              <a:rPr lang="es-EC" altLang="es-ES" sz="28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Jesús a la región de </a:t>
            </a:r>
            <a:r>
              <a:rPr lang="es-EC" altLang="es-ES" sz="2800" dirty="0" err="1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Cesarea</a:t>
            </a:r>
            <a:r>
              <a:rPr lang="es-EC" altLang="es-ES" sz="28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 de Filipo, hizo esta pregunta a sus discípulos:</a:t>
            </a:r>
            <a:r>
              <a:rPr lang="es-EC" altLang="es-ES" sz="2800" dirty="0"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</a:p>
          <a:p>
            <a:pPr algn="ctr" rtl="0" eaLnBrk="0" hangingPunct="0"/>
            <a:r>
              <a:rPr lang="es-EC" altLang="es-ES" sz="28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«¿Quién dicen los hombres que es el Hijo del hombre?»</a:t>
            </a:r>
            <a:r>
              <a:rPr lang="es-EC" altLang="es-ES" sz="2800" dirty="0">
                <a:solidFill>
                  <a:srgbClr val="FFFF99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</a:p>
          <a:p>
            <a:pPr algn="ctr" rtl="0" eaLnBrk="0" hangingPunct="0"/>
            <a:endParaRPr lang="es-EC" altLang="es-ES" sz="2800" dirty="0" smtClean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 rtl="0" eaLnBrk="0" hangingPunct="0"/>
            <a:r>
              <a:rPr lang="es-EC" altLang="es-ES" sz="28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Ellos </a:t>
            </a:r>
            <a:r>
              <a:rPr lang="es-EC" altLang="es-ES" sz="28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dijeron:</a:t>
            </a:r>
          </a:p>
          <a:p>
            <a:pPr algn="ctr" rtl="0" eaLnBrk="0" hangingPunct="0"/>
            <a:r>
              <a:rPr lang="es-EC" altLang="es-ES" sz="2800" dirty="0"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  <a:r>
              <a:rPr lang="es-EC" altLang="es-ES" sz="2800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«Unos, que Juan el Bautista; otros, que Elías, otros, que Jeremías o uno de los profetas.» </a:t>
            </a:r>
            <a:endParaRPr lang="es-ES" altLang="es-ES" sz="2800" dirty="0">
              <a:solidFill>
                <a:schemeClr val="accent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5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Para muchos el Mesías, como sucesor de David, sería un militar, que echaría fuera de Palestina al ejército romano, restableciendo la gloria de Israel y abriendo paso a una edad de oro.</a:t>
            </a:r>
          </a:p>
          <a:p>
            <a:pPr algn="ctr">
              <a:buFontTx/>
              <a:buNone/>
            </a:pPr>
            <a:endParaRPr lang="es-EC" altLang="es-ES" sz="3600" dirty="0" smtClean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Pero veían que Jesús no se inclinaba por el poder ni la fuerza.</a:t>
            </a:r>
          </a:p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Se había negado a ser proclamado Rey.</a:t>
            </a:r>
            <a:endParaRPr lang="es-EC" altLang="es-ES" sz="3600" dirty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235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0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6147" name="5 Imagen" descr="caesarea-philippi-9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676" y="175685"/>
            <a:ext cx="5940425" cy="1169551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Jesús nos pregunta quién es Él para nosotros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7001" y="4724401"/>
            <a:ext cx="4589463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latin typeface="Arial" charset="0"/>
              </a:rPr>
              <a:t>¿Quién es Jesús para mí? ¿Otro personaje famoso más? </a:t>
            </a:r>
            <a:endParaRPr lang="es-ES" altLang="es-ES" sz="3000" b="1" dirty="0">
              <a:latin typeface="Arial" charset="0"/>
            </a:endParaRPr>
          </a:p>
        </p:txBody>
      </p:sp>
      <p:sp>
        <p:nvSpPr>
          <p:cNvPr id="6150" name="6 Rectángulo"/>
          <p:cNvSpPr>
            <a:spLocks noChangeArrowheads="1"/>
          </p:cNvSpPr>
          <p:nvPr/>
        </p:nvSpPr>
        <p:spPr bwMode="auto">
          <a:xfrm>
            <a:off x="95250" y="165100"/>
            <a:ext cx="1308100" cy="34163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ES" sz="2400" b="1">
                <a:solidFill>
                  <a:schemeClr val="bg1"/>
                </a:solidFill>
                <a:latin typeface="Arial" charset="0"/>
              </a:rPr>
              <a:t>Horna-cinas de los dioses griegos y roma-nos (siglos III-I aC)</a:t>
            </a:r>
            <a:endParaRPr lang="es-ES" altLang="es-E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04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7504" y="4725144"/>
            <a:ext cx="9036496" cy="2185214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44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Simón </a:t>
            </a:r>
            <a:r>
              <a:rPr lang="es-EC" altLang="es-ES" sz="44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Pedro contestó:</a:t>
            </a:r>
            <a:r>
              <a:rPr lang="es-EC" altLang="es-ES" sz="4400" dirty="0"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</a:p>
          <a:p>
            <a:pPr algn="ctr" rtl="0" eaLnBrk="0" hangingPunct="0"/>
            <a:r>
              <a:rPr lang="es-EC" altLang="es-ES" sz="4400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«Tú eres el Cristo, el </a:t>
            </a:r>
            <a:r>
              <a:rPr lang="es-EC" altLang="es-ES" sz="4400" dirty="0" smtClean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Mesías, el Hijo </a:t>
            </a:r>
            <a:r>
              <a:rPr lang="es-EC" altLang="es-ES" sz="4400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de Dios </a:t>
            </a:r>
            <a:r>
              <a:rPr lang="es-EC" altLang="es-ES" sz="4800" dirty="0">
                <a:solidFill>
                  <a:schemeClr val="accent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vivo.» </a:t>
            </a:r>
            <a:endParaRPr lang="es-ES" altLang="es-ES" sz="4800" dirty="0">
              <a:solidFill>
                <a:schemeClr val="accent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u="sng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es-EC" altLang="es-ES" sz="40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Mesías significa ‘ungido’.</a:t>
            </a:r>
          </a:p>
          <a:p>
            <a:pPr algn="ctr">
              <a:buFontTx/>
              <a:buNone/>
            </a:pPr>
            <a:endParaRPr lang="es-EC" altLang="es-ES" sz="4000" dirty="0" smtClean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>
              <a:buFontTx/>
              <a:buNone/>
            </a:pPr>
            <a:r>
              <a:rPr lang="es-EC" altLang="es-ES" sz="40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Los judíos sólo ungían </a:t>
            </a:r>
          </a:p>
          <a:p>
            <a:pPr algn="ctr">
              <a:buFontTx/>
              <a:buNone/>
            </a:pPr>
            <a:endParaRPr lang="es-EC" altLang="es-ES" sz="4000" dirty="0" smtClean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>
              <a:buFontTx/>
              <a:buNone/>
            </a:pPr>
            <a:r>
              <a:rPr lang="es-EC" altLang="es-ES" sz="40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 los sacerdotes, profetas o reyes.</a:t>
            </a:r>
          </a:p>
        </p:txBody>
      </p:sp>
    </p:spTree>
    <p:extLst>
      <p:ext uri="{BB962C8B-B14F-4D97-AF65-F5344CB8AC3E}">
        <p14:creationId xmlns:p14="http://schemas.microsoft.com/office/powerpoint/2010/main" val="36621320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6387" name="4 Imagen" descr="Banias_arch_tb_n011500_w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285751"/>
            <a:ext cx="8308975" cy="635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1439" y="141818"/>
            <a:ext cx="5940425" cy="1169551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Esta confesión </a:t>
            </a:r>
            <a:r>
              <a:rPr lang="es-E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fe es </a:t>
            </a: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Piedra que abre el Camino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0176" y="1835151"/>
            <a:ext cx="1920875" cy="31393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>
                <a:latin typeface="Arial" charset="0"/>
              </a:rPr>
              <a:t>Una Piedra impres-cindible para avanzar</a:t>
            </a:r>
            <a:endParaRPr lang="es-ES" altLang="es-ES" sz="3300"/>
          </a:p>
        </p:txBody>
      </p:sp>
      <p:sp>
        <p:nvSpPr>
          <p:cNvPr id="16390" name="5 Rectángulo"/>
          <p:cNvSpPr>
            <a:spLocks noChangeArrowheads="1"/>
          </p:cNvSpPr>
          <p:nvPr/>
        </p:nvSpPr>
        <p:spPr bwMode="auto">
          <a:xfrm>
            <a:off x="6372226" y="42333"/>
            <a:ext cx="2747963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solidFill>
                  <a:schemeClr val="bg1"/>
                </a:solidFill>
                <a:latin typeface="Arial" charset="0"/>
              </a:rPr>
              <a:t>Camino de Cesarea</a:t>
            </a:r>
            <a:endParaRPr lang="es-ES" altLang="es-E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53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2291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67734"/>
            <a:ext cx="9129713" cy="672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34925" y="67734"/>
            <a:ext cx="4584700" cy="1477328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Sólo delante </a:t>
            </a:r>
            <a:r>
              <a:rPr lang="es-E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la </a:t>
            </a:r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Cruz </a:t>
            </a:r>
            <a:r>
              <a:rPr lang="es-E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sé </a:t>
            </a:r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la vez, quién eres </a:t>
            </a:r>
            <a:r>
              <a:rPr lang="es-E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TÚ, </a:t>
            </a:r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 quién soy </a:t>
            </a:r>
            <a:r>
              <a:rPr lang="es-E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Yo:</a:t>
            </a:r>
            <a:endParaRPr lang="es-E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31764" y="2165351"/>
            <a:ext cx="3360737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b="1" dirty="0" smtClean="0">
                <a:latin typeface="Arial" charset="0"/>
              </a:rPr>
              <a:t>Tú </a:t>
            </a:r>
            <a:r>
              <a:rPr lang="es-ES" altLang="es-ES" sz="3000" b="1" dirty="0">
                <a:latin typeface="Arial" charset="0"/>
              </a:rPr>
              <a:t>eres 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b="1" dirty="0">
                <a:latin typeface="Arial" charset="0"/>
              </a:rPr>
              <a:t>que AMA eternamente. </a:t>
            </a:r>
            <a:br>
              <a:rPr lang="es-ES" altLang="es-ES" sz="3000" b="1" dirty="0">
                <a:latin typeface="Arial" charset="0"/>
              </a:rPr>
            </a:br>
            <a:r>
              <a:rPr lang="es-ES" altLang="es-ES" sz="3000" b="1" dirty="0">
                <a:latin typeface="Arial" charset="0"/>
              </a:rPr>
              <a:t>Yo soy el AMADO </a:t>
            </a:r>
            <a:br>
              <a:rPr lang="es-ES" altLang="es-ES" sz="3000" b="1" dirty="0">
                <a:latin typeface="Arial" charset="0"/>
              </a:rPr>
            </a:br>
            <a:r>
              <a:rPr lang="es-ES" altLang="es-ES" sz="3000" b="1" dirty="0">
                <a:latin typeface="Arial" charset="0"/>
              </a:rPr>
              <a:t>con un Amor </a:t>
            </a:r>
            <a:br>
              <a:rPr lang="es-ES" altLang="es-ES" sz="3000" b="1" dirty="0">
                <a:latin typeface="Arial" charset="0"/>
              </a:rPr>
            </a:br>
            <a:r>
              <a:rPr lang="es-ES" altLang="es-ES" sz="3000" b="1" dirty="0">
                <a:latin typeface="Arial" charset="0"/>
              </a:rPr>
              <a:t>siempre </a:t>
            </a:r>
            <a:r>
              <a:rPr lang="es-ES" altLang="es-ES" sz="3000" b="1" dirty="0" smtClean="0">
                <a:latin typeface="Arial" charset="0"/>
              </a:rPr>
              <a:t>presente</a:t>
            </a:r>
            <a:endParaRPr lang="es-ES" altLang="es-ES" sz="3000" dirty="0"/>
          </a:p>
        </p:txBody>
      </p:sp>
    </p:spTree>
    <p:extLst>
      <p:ext uri="{BB962C8B-B14F-4D97-AF65-F5344CB8AC3E}">
        <p14:creationId xmlns:p14="http://schemas.microsoft.com/office/powerpoint/2010/main" val="4139075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  <p:bldP spid="2222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652120" y="0"/>
            <a:ext cx="3491880" cy="55092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Replicando </a:t>
            </a:r>
            <a:r>
              <a:rPr lang="es-EC" alt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Jesús le dijo: </a:t>
            </a:r>
          </a:p>
          <a:p>
            <a:pPr algn="ctr" rtl="0" eaLnBrk="0" hangingPunct="0"/>
            <a:r>
              <a:rPr lang="es-EC" altLang="es-E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«Bienaventurado </a:t>
            </a:r>
            <a:r>
              <a:rPr lang="es-EC" altLang="es-E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eres, </a:t>
            </a:r>
            <a:r>
              <a:rPr lang="es-EC" altLang="es-E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Simón, hijo de Jonás, </a:t>
            </a:r>
          </a:p>
          <a:p>
            <a:pPr algn="ctr" rtl="0" eaLnBrk="0" hangingPunct="0"/>
            <a:r>
              <a:rPr lang="es-EC" altLang="es-ES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porque no te ha revelado esto la carne ni la sangre, sino mi Padre que está en los </a:t>
            </a:r>
            <a:r>
              <a:rPr lang="es-EC" altLang="es-ES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cielos&gt;. </a:t>
            </a:r>
            <a:endParaRPr lang="es-ES" altLang="es-ES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6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jesus_a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5373688"/>
            <a:ext cx="9144000" cy="14843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5516563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>
                <a:solidFill>
                  <a:srgbClr val="FFCC66"/>
                </a:solidFill>
                <a:latin typeface="Lucida Sans Unicode" pitchFamily="34" charset="0"/>
              </a:rPr>
              <a:t>Pero no olvidemos que cuando Cristo pregunto: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551656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>
                <a:solidFill>
                  <a:srgbClr val="FFCC66"/>
                </a:solidFill>
                <a:latin typeface="Lucida Sans Unicode" pitchFamily="34" charset="0"/>
              </a:rPr>
              <a:t>¿Quién dicen que soy yo?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5445125"/>
            <a:ext cx="9144000" cy="1412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0" y="5426075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>
                <a:solidFill>
                  <a:srgbClr val="FFCC66"/>
                </a:solidFill>
                <a:latin typeface="Lucida Sans Unicode" pitchFamily="34" charset="0"/>
              </a:rPr>
              <a:t>Pedro respondió: Eres el hijo de Dios vivo.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5445125"/>
            <a:ext cx="9144000" cy="14128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0" y="5516563"/>
            <a:ext cx="9144000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dirty="0">
                <a:solidFill>
                  <a:schemeClr val="bg1"/>
                </a:solidFill>
                <a:latin typeface="Lucida Sans Unicode" pitchFamily="34" charset="0"/>
              </a:rPr>
              <a:t>Cristo le aseguró: </a:t>
            </a:r>
            <a:r>
              <a:rPr lang="es-ES" altLang="es-ES" sz="4400" dirty="0" smtClean="0">
                <a:solidFill>
                  <a:schemeClr val="bg1"/>
                </a:solidFill>
                <a:latin typeface="Lucida Sans Unicode" pitchFamily="34" charset="0"/>
              </a:rPr>
              <a:t>“</a:t>
            </a:r>
            <a:r>
              <a:rPr lang="es-ES" altLang="es-ES" sz="4400" i="1" dirty="0" smtClean="0">
                <a:solidFill>
                  <a:schemeClr val="bg1"/>
                </a:solidFill>
                <a:latin typeface="Lucida Sans Unicode" pitchFamily="34" charset="0"/>
              </a:rPr>
              <a:t>Mi </a:t>
            </a:r>
            <a:r>
              <a:rPr lang="es-ES" altLang="es-ES" sz="4400" i="1" dirty="0">
                <a:solidFill>
                  <a:schemeClr val="bg1"/>
                </a:solidFill>
                <a:latin typeface="Lucida Sans Unicode" pitchFamily="34" charset="0"/>
              </a:rPr>
              <a:t>padre te lo ha </a:t>
            </a:r>
            <a:r>
              <a:rPr lang="es-ES" altLang="es-ES" sz="4400" i="1" dirty="0" smtClean="0">
                <a:solidFill>
                  <a:schemeClr val="bg1"/>
                </a:solidFill>
                <a:latin typeface="Lucida Sans Unicode" pitchFamily="34" charset="0"/>
              </a:rPr>
              <a:t>comunicado</a:t>
            </a:r>
            <a:r>
              <a:rPr lang="es-ES" altLang="es-ES" sz="4400" dirty="0" smtClean="0">
                <a:solidFill>
                  <a:schemeClr val="bg1"/>
                </a:solidFill>
                <a:latin typeface="Lucida Sans Unicode" pitchFamily="34" charset="0"/>
              </a:rPr>
              <a:t>”.</a:t>
            </a:r>
            <a:endParaRPr lang="es-ES" altLang="es-ES" sz="4400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092950" y="6453188"/>
            <a:ext cx="2051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>
                <a:hlinkClick r:id="rId3"/>
              </a:rPr>
              <a:t>ktorn@hotmail.com</a:t>
            </a:r>
            <a:endParaRPr lang="es-ES" altLang="es-ES" sz="1200"/>
          </a:p>
          <a:p>
            <a:pPr>
              <a:spcBef>
                <a:spcPct val="50000"/>
              </a:spcBef>
            </a:pPr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2309005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9" grpId="0" animBg="1"/>
      <p:bldP spid="15370" grpId="0"/>
      <p:bldP spid="153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603567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¡Qué alegría cuando me dijeron: “</a:t>
            </a:r>
            <a:r>
              <a:rPr lang="es-MX" altLang="es-ES" sz="6000" i="1">
                <a:solidFill>
                  <a:schemeClr val="bg1"/>
                </a:solidFill>
                <a:latin typeface="Tahoma" pitchFamily="34" charset="0"/>
              </a:rPr>
              <a:t>Vamos a la casa del Señor</a:t>
            </a: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”!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4339" name="8 Imagen" descr="00ban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9144000" cy="684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9225" y="622301"/>
            <a:ext cx="2700338" cy="3323987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Padre del cielo nos revela la Fuente  que hay en nosotros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8113" y="5348817"/>
            <a:ext cx="6018212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b="1">
                <a:latin typeface="Arial" charset="0"/>
              </a:rPr>
              <a:t>Lo sentimos cuando sus Aguas y las nuestras se mezclan</a:t>
            </a:r>
            <a:endParaRPr lang="es-ES" altLang="es-ES" sz="3000"/>
          </a:p>
        </p:txBody>
      </p:sp>
      <p:sp>
        <p:nvSpPr>
          <p:cNvPr id="14342" name="9 Rectángulo"/>
          <p:cNvSpPr>
            <a:spLocks noChangeArrowheads="1"/>
          </p:cNvSpPr>
          <p:nvPr/>
        </p:nvSpPr>
        <p:spPr bwMode="auto">
          <a:xfrm>
            <a:off x="7362826" y="5558368"/>
            <a:ext cx="1655763" cy="86177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s-ES" sz="2500" b="1">
                <a:solidFill>
                  <a:schemeClr val="bg1"/>
                </a:solidFill>
                <a:latin typeface="Arial" charset="0"/>
              </a:rPr>
              <a:t>Mirador (Cesarea)</a:t>
            </a:r>
            <a:endParaRPr lang="ca-ES" altLang="es-ES" sz="2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574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he%20disciples%20chosen%20and%20sent%20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>
            <a:fillRect/>
          </a:stretch>
        </p:blipFill>
        <p:spPr bwMode="auto">
          <a:xfrm>
            <a:off x="3347864" y="-8828"/>
            <a:ext cx="579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8304" y="260648"/>
            <a:ext cx="3239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“Y </a:t>
            </a:r>
            <a:r>
              <a:rPr lang="es-EC" altLang="es-ES" sz="40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yo a mi </a:t>
            </a:r>
            <a:endParaRPr lang="es-EC" altLang="es-ES" sz="4000" dirty="0" smtClean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/>
            <a:endParaRPr lang="es-EC" altLang="es-ES" sz="4000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/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vez </a:t>
            </a:r>
          </a:p>
          <a:p>
            <a:pPr algn="ctr"/>
            <a:endParaRPr lang="es-EC" altLang="es-ES" sz="4000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/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te digo que </a:t>
            </a:r>
          </a:p>
          <a:p>
            <a:pPr algn="ctr"/>
            <a:endParaRPr lang="es-EC" altLang="es-ES" sz="4000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/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tú eres </a:t>
            </a:r>
          </a:p>
          <a:p>
            <a:pPr algn="ctr"/>
            <a:endParaRPr lang="es-EC" altLang="es-ES" sz="4000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/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Pedro”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72707903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103674"/>
            <a:ext cx="9144000" cy="1938992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“Y sobre </a:t>
            </a:r>
            <a:r>
              <a:rPr lang="es-EC" altLang="es-ES" sz="40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esta piedra edificaré mi Iglesia, </a:t>
            </a:r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</a:t>
            </a:r>
            <a:r>
              <a:rPr lang="es-EC" altLang="es-ES" sz="40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las puertas del Hades </a:t>
            </a:r>
            <a:endParaRPr lang="es-EC" altLang="es-ES" sz="4000" dirty="0" smtClean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 rtl="0" eaLnBrk="0" hangingPunct="0"/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no </a:t>
            </a:r>
            <a:r>
              <a:rPr lang="es-EC" altLang="es-ES" sz="40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prevalecerán </a:t>
            </a:r>
            <a:r>
              <a:rPr lang="es-EC" altLang="es-ES" sz="40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contra ella”. </a:t>
            </a:r>
            <a:endParaRPr lang="es-ES" altLang="es-ES" sz="4000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97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000625"/>
            <a:ext cx="9144000" cy="2062103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32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&lt;</a:t>
            </a:r>
            <a:r>
              <a:rPr lang="es-EC" altLang="es-ES" sz="32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 </a:t>
            </a:r>
            <a:r>
              <a:rPr lang="es-EC" altLang="es-ES" sz="32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ti te daré las llaves del Reino de los Cielos; </a:t>
            </a:r>
          </a:p>
          <a:p>
            <a:pPr algn="ctr" rtl="0" eaLnBrk="0" hangingPunct="0"/>
            <a:r>
              <a:rPr lang="es-EC" altLang="es-ES" sz="32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lo que ates en la tierra quedará atado en los cielos, y lo que desates en la tierra quedará desatado en los cielos</a:t>
            </a:r>
            <a:r>
              <a:rPr lang="es-EC" altLang="es-ES" sz="3200" dirty="0" smtClean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.&gt; </a:t>
            </a:r>
            <a:endParaRPr lang="es-ES" altLang="es-ES" sz="3200" dirty="0">
              <a:solidFill>
                <a:srgbClr val="FFFF66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56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36563" y="176213"/>
            <a:ext cx="4064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s-ES" sz="6000" dirty="0" smtClean="0">
                <a:solidFill>
                  <a:schemeClr val="bg1"/>
                </a:solidFill>
                <a:latin typeface="Tahoma" pitchFamily="34" charset="0"/>
              </a:rPr>
              <a:t>“</a:t>
            </a:r>
            <a:r>
              <a:rPr lang="es-ES" altLang="es-ES" sz="6000" i="1" dirty="0" smtClean="0">
                <a:solidFill>
                  <a:schemeClr val="bg1"/>
                </a:solidFill>
                <a:latin typeface="Tahoma" pitchFamily="34" charset="0"/>
              </a:rPr>
              <a:t>Colgaré </a:t>
            </a:r>
            <a:r>
              <a:rPr lang="es-ES" altLang="es-ES" sz="6000" i="1" dirty="0">
                <a:solidFill>
                  <a:schemeClr val="bg1"/>
                </a:solidFill>
                <a:latin typeface="Tahoma" pitchFamily="34" charset="0"/>
              </a:rPr>
              <a:t>de su hombro la llave del palacio  de</a:t>
            </a:r>
          </a:p>
          <a:p>
            <a:pPr algn="ctr"/>
            <a:r>
              <a:rPr lang="es-ES" altLang="es-ES" sz="6000" i="1" dirty="0" smtClean="0">
                <a:solidFill>
                  <a:schemeClr val="bg1"/>
                </a:solidFill>
                <a:latin typeface="Tahoma" pitchFamily="34" charset="0"/>
              </a:rPr>
              <a:t>David</a:t>
            </a:r>
            <a:r>
              <a:rPr lang="es-ES" altLang="es-ES" sz="6000" dirty="0" smtClean="0">
                <a:solidFill>
                  <a:schemeClr val="bg1"/>
                </a:solidFill>
                <a:latin typeface="Tahoma" pitchFamily="34" charset="0"/>
              </a:rPr>
              <a:t>”</a:t>
            </a:r>
            <a:endParaRPr lang="es-ES" altLang="es-ES" sz="6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7651" name="Picture 3" descr="ll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42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5349875"/>
            <a:ext cx="8534400" cy="1200329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36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Entonces </a:t>
            </a:r>
            <a:r>
              <a:rPr lang="es-EC" altLang="es-ES" sz="36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mandó a sus discípulos que no dijesen a nadie que él era el Cristo. </a:t>
            </a:r>
            <a:endParaRPr lang="es-ES" altLang="es-ES" sz="3600" dirty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766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hoy día, ¿</a:t>
            </a:r>
            <a:r>
              <a:rPr lang="es-EC" altLang="es-ES" sz="3600" u="sng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qué es Jesús para ti</a:t>
            </a: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?</a:t>
            </a:r>
          </a:p>
          <a:p>
            <a:pPr algn="ctr">
              <a:buFontTx/>
              <a:buNone/>
            </a:pPr>
            <a:endParaRPr lang="es-EC" altLang="es-ES" sz="3600" dirty="0" smtClean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Jesús es LO MEJOR, nuestro GUÍA, nuestro MAESTRO, nuestro CENTRO.</a:t>
            </a:r>
          </a:p>
          <a:p>
            <a:pPr algn="ctr">
              <a:buFontTx/>
              <a:buNone/>
            </a:pPr>
            <a:endParaRPr lang="es-EC" altLang="es-ES" sz="3600" dirty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Jesús es lo mejor que ha existido a todo nivel.</a:t>
            </a:r>
          </a:p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Fundador de la Civilización del Amor. </a:t>
            </a:r>
          </a:p>
        </p:txBody>
      </p:sp>
    </p:spTree>
    <p:extLst>
      <p:ext uri="{BB962C8B-B14F-4D97-AF65-F5344CB8AC3E}">
        <p14:creationId xmlns:p14="http://schemas.microsoft.com/office/powerpoint/2010/main" val="41651627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97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u="sng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Jesús es el líder principal del nuevo pueblo de Dios. </a:t>
            </a:r>
          </a:p>
          <a:p>
            <a:pPr algn="ctr">
              <a:buFontTx/>
              <a:buNone/>
            </a:pPr>
            <a:endParaRPr lang="es-EC" altLang="es-ES" sz="3600" dirty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Pedro está al lado.</a:t>
            </a:r>
          </a:p>
          <a:p>
            <a:pPr algn="ctr">
              <a:buFontTx/>
              <a:buNone/>
            </a:pPr>
            <a:endParaRPr lang="es-EC" altLang="es-ES" sz="3600" dirty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>
              <a:buFontTx/>
              <a:buNone/>
            </a:pP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Jesús es la piedra </a:t>
            </a: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angular</a:t>
            </a:r>
          </a:p>
          <a:p>
            <a:pPr algn="ctr">
              <a:buFontTx/>
              <a:buNone/>
            </a:pPr>
            <a:endParaRPr lang="es-EC" altLang="es-ES" sz="360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  <a:p>
            <a:pPr algn="ctr">
              <a:buFontTx/>
              <a:buNone/>
            </a:pPr>
            <a:r>
              <a:rPr lang="es-EC" altLang="es-ES" sz="360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(el </a:t>
            </a:r>
            <a:r>
              <a:rPr lang="es-EC" altLang="es-ES" sz="36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globo </a:t>
            </a:r>
            <a:r>
              <a:rPr lang="es-EC" altLang="es-ES" sz="360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de agua).</a:t>
            </a:r>
            <a:endParaRPr lang="es-EC" altLang="es-ES" sz="3600" dirty="0" smtClean="0">
              <a:solidFill>
                <a:srgbClr val="FFFFFF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627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68444" y="836712"/>
            <a:ext cx="7462582" cy="2416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Los </a:t>
            </a:r>
            <a:r>
              <a:rPr lang="es-E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rostros   de   Cristo</a:t>
            </a:r>
            <a:endParaRPr lang="es-E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26746" y="4365104"/>
            <a:ext cx="85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s-EC" altLang="es-ES" sz="5400" dirty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¿Dónde </a:t>
            </a:r>
            <a:r>
              <a:rPr lang="es-EC" altLang="es-ES" sz="5400" dirty="0" smtClean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los </a:t>
            </a:r>
            <a:r>
              <a:rPr lang="es-EC" altLang="es-ES" sz="5400" dirty="0">
                <a:solidFill>
                  <a:srgbClr val="FFFFFF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encontramos?</a:t>
            </a:r>
          </a:p>
        </p:txBody>
      </p:sp>
    </p:spTree>
    <p:extLst>
      <p:ext uri="{BB962C8B-B14F-4D97-AF65-F5344CB8AC3E}">
        <p14:creationId xmlns:p14="http://schemas.microsoft.com/office/powerpoint/2010/main" val="712198159"/>
      </p:ext>
    </p:extLst>
  </p:cSld>
  <p:clrMapOvr>
    <a:masterClrMapping/>
  </p:clrMapOvr>
  <p:transition spd="slow">
    <p:cover dir="u"/>
    <p:sndAc>
      <p:stSnd loop="1">
        <p:snd r:embed="rId2" name="enyach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12575_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084763"/>
            <a:ext cx="9144000" cy="1773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b="1" dirty="0" smtClean="0">
                <a:latin typeface="Lucida Sans Unicode" pitchFamily="34" charset="0"/>
              </a:rPr>
              <a:t>A Jesús </a:t>
            </a:r>
            <a:r>
              <a:rPr lang="es-ES" altLang="es-ES" sz="3600" b="1" dirty="0">
                <a:latin typeface="Lucida Sans Unicode" pitchFamily="34" charset="0"/>
              </a:rPr>
              <a:t>lo encontramos en los evangelios y en </a:t>
            </a:r>
            <a:r>
              <a:rPr lang="es-ES" altLang="es-ES" sz="3600" b="1" dirty="0" smtClean="0">
                <a:latin typeface="Lucida Sans Unicode" pitchFamily="34" charset="0"/>
              </a:rPr>
              <a:t>las </a:t>
            </a:r>
            <a:r>
              <a:rPr lang="es-ES" altLang="es-ES" sz="3600" b="1" dirty="0">
                <a:latin typeface="Lucida Sans Unicode" pitchFamily="34" charset="0"/>
              </a:rPr>
              <a:t>imágenes sugeridas por ellos</a:t>
            </a:r>
          </a:p>
        </p:txBody>
      </p:sp>
    </p:spTree>
    <p:extLst>
      <p:ext uri="{BB962C8B-B14F-4D97-AF65-F5344CB8AC3E}">
        <p14:creationId xmlns:p14="http://schemas.microsoft.com/office/powerpoint/2010/main" val="492395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Gloria a Dios en el cielo,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Y en la tierra paz a los hombres, que ama el Señor.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Por tu inmensa gloria te alabamos, te bendecimos, te adoramos, te glorificamos, te damos gracias, Señor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Rey celestial, Dios Padre todopoderoso.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12522_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0"/>
            <a:ext cx="461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3960813" cy="4154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u="sng" dirty="0" smtClean="0">
                <a:latin typeface="Lucida Sans Unicode" pitchFamily="34" charset="0"/>
              </a:rPr>
              <a:t>¿Dónde lo encontramos?</a:t>
            </a:r>
          </a:p>
          <a:p>
            <a:pPr algn="ctr">
              <a:spcBef>
                <a:spcPct val="50000"/>
              </a:spcBef>
            </a:pPr>
            <a:endParaRPr lang="es-ES" altLang="es-ES" sz="4400" dirty="0">
              <a:latin typeface="Lucida Sans Unicod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altLang="es-ES" sz="4400" dirty="0" smtClean="0">
                <a:latin typeface="Lucida Sans Unicode" pitchFamily="34" charset="0"/>
              </a:rPr>
              <a:t>En </a:t>
            </a:r>
            <a:r>
              <a:rPr lang="es-ES" altLang="es-ES" sz="4400" dirty="0">
                <a:latin typeface="Lucida Sans Unicode" pitchFamily="34" charset="0"/>
              </a:rPr>
              <a:t>su entrega por nosotros</a:t>
            </a:r>
          </a:p>
        </p:txBody>
      </p:sp>
    </p:spTree>
    <p:extLst>
      <p:ext uri="{BB962C8B-B14F-4D97-AF65-F5344CB8AC3E}">
        <p14:creationId xmlns:p14="http://schemas.microsoft.com/office/powerpoint/2010/main" val="1843331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12527_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1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932363" y="1773238"/>
            <a:ext cx="3960812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>
                <a:latin typeface="Lucida Sans Unicode" pitchFamily="34" charset="0"/>
              </a:rPr>
              <a:t>En su palabra que ilumina</a:t>
            </a:r>
          </a:p>
        </p:txBody>
      </p:sp>
    </p:spTree>
    <p:extLst>
      <p:ext uri="{BB962C8B-B14F-4D97-AF65-F5344CB8AC3E}">
        <p14:creationId xmlns:p14="http://schemas.microsoft.com/office/powerpoint/2010/main" val="607923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jesÚ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0"/>
            <a:ext cx="4030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3960813" cy="483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u="sng" dirty="0">
                <a:latin typeface="Lucida Sans Unicode" pitchFamily="34" charset="0"/>
              </a:rPr>
              <a:t>En sus </a:t>
            </a:r>
            <a:r>
              <a:rPr lang="es-ES" altLang="es-ES" sz="4400" b="1" u="sng" dirty="0" smtClean="0">
                <a:latin typeface="Lucida Sans Unicode" pitchFamily="34" charset="0"/>
              </a:rPr>
              <a:t>sacramentos</a:t>
            </a:r>
            <a:r>
              <a:rPr lang="es-ES" altLang="es-ES" sz="4400" b="1" dirty="0" smtClean="0">
                <a:latin typeface="Lucida Sans Unicode" pitchFamily="34" charset="0"/>
              </a:rPr>
              <a:t>:  </a:t>
            </a:r>
            <a:r>
              <a:rPr lang="es-ES" altLang="es-ES" sz="4400" b="1" dirty="0">
                <a:latin typeface="Lucida Sans Unicode" pitchFamily="34" charset="0"/>
              </a:rPr>
              <a:t>En </a:t>
            </a:r>
            <a:r>
              <a:rPr lang="es-ES" altLang="es-ES" sz="4400" b="1" dirty="0" smtClean="0">
                <a:latin typeface="Lucida Sans Unicode" pitchFamily="34" charset="0"/>
              </a:rPr>
              <a:t>la </a:t>
            </a:r>
            <a:r>
              <a:rPr lang="es-ES" altLang="es-ES" sz="4400" b="1" u="sng" dirty="0" smtClean="0">
                <a:latin typeface="Lucida Sans Unicode" pitchFamily="34" charset="0"/>
              </a:rPr>
              <a:t>Eucaristía</a:t>
            </a:r>
            <a:r>
              <a:rPr lang="es-ES" altLang="es-ES" sz="4400" b="1" dirty="0" smtClean="0">
                <a:latin typeface="Lucida Sans Unicode" pitchFamily="34" charset="0"/>
              </a:rPr>
              <a:t>, donde </a:t>
            </a:r>
            <a:r>
              <a:rPr lang="es-ES" altLang="es-ES" sz="4400" b="1" dirty="0">
                <a:latin typeface="Lucida Sans Unicode" pitchFamily="34" charset="0"/>
              </a:rPr>
              <a:t>se nos da como alimento.</a:t>
            </a:r>
          </a:p>
        </p:txBody>
      </p:sp>
    </p:spTree>
    <p:extLst>
      <p:ext uri="{BB962C8B-B14F-4D97-AF65-F5344CB8AC3E}">
        <p14:creationId xmlns:p14="http://schemas.microsoft.com/office/powerpoint/2010/main" val="580213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1989138"/>
            <a:ext cx="2951162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>
                <a:latin typeface="Lucida Sans Unicode" pitchFamily="34" charset="0"/>
              </a:rPr>
              <a:t>En </a:t>
            </a:r>
            <a:r>
              <a:rPr lang="es-ES" altLang="es-ES" sz="4400" b="1" dirty="0" smtClean="0">
                <a:latin typeface="Lucida Sans Unicode" pitchFamily="34" charset="0"/>
              </a:rPr>
              <a:t>el </a:t>
            </a:r>
            <a:r>
              <a:rPr lang="es-ES" altLang="es-ES" sz="4400" b="1" u="sng" dirty="0" err="1" smtClean="0">
                <a:latin typeface="Lucida Sans Unicode" pitchFamily="34" charset="0"/>
              </a:rPr>
              <a:t>Bautismo</a:t>
            </a:r>
            <a:r>
              <a:rPr lang="es-ES" altLang="es-ES" sz="4400" b="1" dirty="0" err="1" smtClean="0">
                <a:latin typeface="Lucida Sans Unicode" pitchFamily="34" charset="0"/>
              </a:rPr>
              <a:t>,donde</a:t>
            </a:r>
            <a:r>
              <a:rPr lang="es-ES" altLang="es-ES" sz="4400" b="1" dirty="0" smtClean="0">
                <a:latin typeface="Lucida Sans Unicode" pitchFamily="34" charset="0"/>
              </a:rPr>
              <a:t> </a:t>
            </a:r>
            <a:r>
              <a:rPr lang="es-ES" altLang="es-ES" sz="4400" b="1" dirty="0">
                <a:latin typeface="Lucida Sans Unicode" pitchFamily="34" charset="0"/>
              </a:rPr>
              <a:t>nos da vida.</a:t>
            </a:r>
          </a:p>
        </p:txBody>
      </p:sp>
      <p:pic>
        <p:nvPicPr>
          <p:cNvPr id="6150" name="Picture 6" descr="bautísm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0"/>
            <a:ext cx="4987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8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1916113"/>
            <a:ext cx="3024187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>
                <a:latin typeface="Lucida Sans Unicode" pitchFamily="34" charset="0"/>
              </a:rPr>
              <a:t>En donde nos da su Espíritu.</a:t>
            </a:r>
          </a:p>
        </p:txBody>
      </p:sp>
      <p:pic>
        <p:nvPicPr>
          <p:cNvPr id="7174" name="Picture 6" descr="espíritu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0"/>
            <a:ext cx="4987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12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19700" y="1844675"/>
            <a:ext cx="338455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>
                <a:latin typeface="Lucida Sans Unicode" pitchFamily="34" charset="0"/>
              </a:rPr>
              <a:t>En su labor delegada.</a:t>
            </a:r>
          </a:p>
        </p:txBody>
      </p:sp>
      <p:pic>
        <p:nvPicPr>
          <p:cNvPr id="8198" name="Picture 6" descr="enviados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476672"/>
            <a:ext cx="49879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32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3284531lMvoNw_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765175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000" dirty="0">
                <a:solidFill>
                  <a:schemeClr val="bg1"/>
                </a:solidFill>
                <a:latin typeface="Lucida Sans Unicode" pitchFamily="34" charset="0"/>
              </a:rPr>
              <a:t>Cristo está delante de nosotros </a:t>
            </a:r>
            <a:endParaRPr lang="es-ES" altLang="es-ES" sz="4000" dirty="0" smtClean="0">
              <a:solidFill>
                <a:schemeClr val="bg1"/>
              </a:solidFill>
              <a:latin typeface="Lucida Sans Unicod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altLang="es-ES" sz="4000" dirty="0" smtClean="0">
                <a:solidFill>
                  <a:schemeClr val="bg1"/>
                </a:solidFill>
                <a:latin typeface="Lucida Sans Unicode" pitchFamily="34" charset="0"/>
              </a:rPr>
              <a:t>en </a:t>
            </a:r>
            <a:r>
              <a:rPr lang="es-ES" altLang="es-ES" sz="4000" dirty="0">
                <a:solidFill>
                  <a:schemeClr val="bg1"/>
                </a:solidFill>
                <a:latin typeface="Lucida Sans Unicode" pitchFamily="34" charset="0"/>
              </a:rPr>
              <a:t>cada persona.</a:t>
            </a:r>
          </a:p>
        </p:txBody>
      </p:sp>
    </p:spTree>
    <p:extLst>
      <p:ext uri="{BB962C8B-B14F-4D97-AF65-F5344CB8AC3E}">
        <p14:creationId xmlns:p14="http://schemas.microsoft.com/office/powerpoint/2010/main" val="4255975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345679451iqyHaY_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805488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>
                <a:latin typeface="Lucida Sans Unicode" pitchFamily="34" charset="0"/>
              </a:rPr>
              <a:t>En el que logra su desarrollo.</a:t>
            </a:r>
          </a:p>
        </p:txBody>
      </p:sp>
    </p:spTree>
    <p:extLst>
      <p:ext uri="{BB962C8B-B14F-4D97-AF65-F5344CB8AC3E}">
        <p14:creationId xmlns:p14="http://schemas.microsoft.com/office/powerpoint/2010/main" val="3976847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harli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0"/>
            <a:ext cx="6911975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8280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>
                <a:latin typeface="Lucida Sans Unicode" pitchFamily="34" charset="0"/>
              </a:rPr>
              <a:t>En el que está satisfecho</a:t>
            </a:r>
          </a:p>
        </p:txBody>
      </p:sp>
    </p:spTree>
    <p:extLst>
      <p:ext uri="{BB962C8B-B14F-4D97-AF65-F5344CB8AC3E}">
        <p14:creationId xmlns:p14="http://schemas.microsoft.com/office/powerpoint/2010/main" val="1246639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ilary_duf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87450" y="5876925"/>
            <a:ext cx="6121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400" b="1">
                <a:latin typeface="Lucida Sans Unicode" pitchFamily="34" charset="0"/>
              </a:rPr>
              <a:t>En el que está alegre.</a:t>
            </a:r>
          </a:p>
        </p:txBody>
      </p:sp>
    </p:spTree>
    <p:extLst>
      <p:ext uri="{BB962C8B-B14F-4D97-AF65-F5344CB8AC3E}">
        <p14:creationId xmlns:p14="http://schemas.microsoft.com/office/powerpoint/2010/main" val="654339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2 Imagen" descr="paloma_gif_jass_1.gif"/>
          <p:cNvPicPr>
            <a:picLocks noChangeAspect="1"/>
          </p:cNvPicPr>
          <p:nvPr/>
        </p:nvPicPr>
        <p:blipFill>
          <a:blip r:embed="rId3" cstate="print">
            <a:lum bright="-14000" contrast="15000"/>
          </a:blip>
          <a:stretch>
            <a:fillRect/>
          </a:stretch>
        </p:blipFill>
        <p:spPr bwMode="auto">
          <a:xfrm>
            <a:off x="4330724" y="1196752"/>
            <a:ext cx="47880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260648"/>
            <a:ext cx="44279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V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</a:t>
            </a:r>
            <a: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, Hijo único, Jesucristo.</a:t>
            </a:r>
            <a:endParaRPr lang="es-ES_tradn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 Dios, Cordero de Dios, Hijo del Padre;</a:t>
            </a:r>
            <a:b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ten piedad de nosotros;</a:t>
            </a:r>
            <a:b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atiende nuestra súplica;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003800" y="476250"/>
            <a:ext cx="3851275" cy="6186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dirty="0">
                <a:solidFill>
                  <a:schemeClr val="bg1"/>
                </a:solidFill>
                <a:latin typeface="Lucida Sans Unicode" pitchFamily="34" charset="0"/>
              </a:rPr>
              <a:t>Pero de manera especial a Cristo lo encontramos en los </a:t>
            </a:r>
            <a:r>
              <a:rPr lang="es-ES" altLang="es-ES" sz="4400" u="sng" dirty="0">
                <a:solidFill>
                  <a:schemeClr val="bg1"/>
                </a:solidFill>
                <a:latin typeface="Lucida Sans Unicode" pitchFamily="34" charset="0"/>
              </a:rPr>
              <a:t>pobres</a:t>
            </a:r>
            <a:r>
              <a:rPr lang="es-ES" altLang="es-ES" sz="4400" dirty="0">
                <a:solidFill>
                  <a:schemeClr val="bg1"/>
                </a:solidFill>
                <a:latin typeface="Lucida Sans Unicode" pitchFamily="34" charset="0"/>
              </a:rPr>
              <a:t> y en </a:t>
            </a:r>
            <a:r>
              <a:rPr lang="es-ES" altLang="es-ES" sz="4400" u="sng" dirty="0">
                <a:solidFill>
                  <a:schemeClr val="bg1"/>
                </a:solidFill>
                <a:latin typeface="Lucida Sans Unicode" pitchFamily="34" charset="0"/>
              </a:rPr>
              <a:t>los que sufren</a:t>
            </a:r>
          </a:p>
        </p:txBody>
      </p:sp>
      <p:pic>
        <p:nvPicPr>
          <p:cNvPr id="13319" name="Picture 7" descr="Diego Rivera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29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84214" y="645585"/>
            <a:ext cx="7991475" cy="5547783"/>
          </a:xfrm>
          <a:prstGeom prst="rect">
            <a:avLst/>
          </a:prstGeom>
          <a:gradFill rotWithShape="1">
            <a:gsLst>
              <a:gs pos="0">
                <a:srgbClr val="460000"/>
              </a:gs>
              <a:gs pos="100000">
                <a:srgbClr val="CC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331914" y="1316567"/>
            <a:ext cx="6840537" cy="3170099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Señor, nosotros creemos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que,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como Hijo de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Dios, </a:t>
            </a:r>
          </a:p>
          <a:p>
            <a:pPr algn="ctr">
              <a:defRPr/>
            </a:pPr>
            <a:r>
              <a:rPr lang="es-E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has </a:t>
            </a:r>
            <a:r>
              <a:rPr lang="es-E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traído un Mundo </a:t>
            </a:r>
            <a:r>
              <a:rPr lang="es-E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Nuevo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</a:p>
          <a:p>
            <a:pPr algn="ctr">
              <a:defRPr/>
            </a:pP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Haz 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 colaboremos contigo en esa </a:t>
            </a:r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tarea.</a:t>
            </a:r>
            <a:endParaRPr lang="ca-E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33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194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8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 smtClean="0">
                <a:solidFill>
                  <a:srgbClr val="FFFFFF"/>
                </a:solidFill>
                <a:latin typeface="Arial Narrow" pitchFamily="34" charset="0"/>
              </a:rPr>
              <a:t>Casa Hogar “Divino Niño”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8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 smtClean="0">
                <a:solidFill>
                  <a:srgbClr val="FFFFFF"/>
                </a:solidFill>
                <a:latin typeface="Arial Narrow" pitchFamily="34" charset="0"/>
              </a:rPr>
              <a:t>Hospital Vargas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8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 smtClean="0">
                <a:solidFill>
                  <a:srgbClr val="FFFFFF"/>
                </a:solidFill>
                <a:latin typeface="Arial Narrow" pitchFamily="34" charset="0"/>
              </a:rPr>
              <a:t>Resmas</a:t>
            </a:r>
            <a:endParaRPr lang="es-ES_tradnl" altLang="es-ES" sz="66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64223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1000" y="88900"/>
            <a:ext cx="914400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b="1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7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  <p:transition spd="slow" advTm="24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 u="sng">
                <a:solidFill>
                  <a:srgbClr val="FFFFFF"/>
                </a:solidFill>
                <a:latin typeface="Arial Narrow" pitchFamily="34" charset="0"/>
              </a:rPr>
              <a:t>Créditos: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José Martínez de Toda, S.J.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(martodaj@gmail.com)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Román Mendoza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  <a:hlinkClick r:id="rId3"/>
              </a:rPr>
              <a:t>romanmp59@hotmail.com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VE" altLang="es-ES" sz="6600" b="1" i="1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VE" altLang="es-ES" sz="6600" b="1" i="1">
                <a:solidFill>
                  <a:srgbClr val="FFFFFF"/>
                </a:solidFill>
                <a:latin typeface="Arial Narrow" pitchFamily="34" charset="0"/>
              </a:rPr>
              <a:t>“En todo amar y servir”</a:t>
            </a:r>
            <a:endParaRPr lang="es-ES_tradnl" altLang="es-ES" sz="6600" b="1" i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Tú que estás sentado a la derecha del Padre, ten piedad de nosotros. </a:t>
            </a:r>
            <a:endParaRPr lang="es-ES_tradnl" altLang="es-ES" sz="54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Porque sólo Tú eres santo,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sólo Tú, Señor, sólo Tú Altísimo, Jesucristo, con el Espíritu Santo en la gloria de Dios Padre. Amén.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uca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85800"/>
            <a:ext cx="4267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de 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Eucaristía</a:t>
            </a:r>
          </a:p>
        </p:txBody>
      </p:sp>
    </p:spTree>
  </p:cSld>
  <p:clrMapOvr>
    <a:masterClrMapping/>
  </p:clrMapOvr>
  <p:transition spd="slow" advTm="2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6600" dirty="0">
                <a:solidFill>
                  <a:schemeClr val="bg1"/>
                </a:solidFill>
                <a:latin typeface="Arial Narrow" pitchFamily="34" charset="0"/>
              </a:rPr>
              <a:t>Procesión de la Biblia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Dichoso el que con vida intachable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camina en la ley del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Dichoso el que guardando sus preceptos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lo busca de todo corazón.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304800"/>
            <a:ext cx="851148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dirty="0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om 21A TO Cesarea Filipo 24 ag 14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21A TO Cesarea Filipo 24 ag 14</Template>
  <TotalTime>3</TotalTime>
  <Words>1096</Words>
  <Application>Microsoft Office PowerPoint</Application>
  <PresentationFormat>Presentación en pantalla (4:3)</PresentationFormat>
  <Paragraphs>192</Paragraphs>
  <Slides>47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9" baseType="lpstr">
      <vt:lpstr>Dom 21A TO Cesarea Filipo 24 ag 14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created xsi:type="dcterms:W3CDTF">2014-08-23T12:17:12Z</dcterms:created>
  <dcterms:modified xsi:type="dcterms:W3CDTF">2014-08-23T12:20:44Z</dcterms:modified>
</cp:coreProperties>
</file>