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5" r:id="rId2"/>
    <p:sldId id="285" r:id="rId3"/>
    <p:sldId id="286" r:id="rId4"/>
    <p:sldId id="287" r:id="rId5"/>
    <p:sldId id="288" r:id="rId6"/>
    <p:sldId id="262" r:id="rId7"/>
    <p:sldId id="289" r:id="rId8"/>
    <p:sldId id="290" r:id="rId9"/>
    <p:sldId id="291" r:id="rId10"/>
    <p:sldId id="323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18" r:id="rId25"/>
    <p:sldId id="400" r:id="rId26"/>
    <p:sldId id="401" r:id="rId27"/>
    <p:sldId id="402" r:id="rId28"/>
    <p:sldId id="403" r:id="rId29"/>
    <p:sldId id="404" r:id="rId30"/>
    <p:sldId id="386" r:id="rId31"/>
    <p:sldId id="408" r:id="rId32"/>
    <p:sldId id="409" r:id="rId33"/>
    <p:sldId id="413" r:id="rId34"/>
    <p:sldId id="414" r:id="rId35"/>
    <p:sldId id="415" r:id="rId36"/>
    <p:sldId id="416" r:id="rId37"/>
    <p:sldId id="417" r:id="rId38"/>
    <p:sldId id="384" r:id="rId39"/>
    <p:sldId id="405" r:id="rId40"/>
    <p:sldId id="268" r:id="rId41"/>
    <p:sldId id="269" r:id="rId42"/>
    <p:sldId id="270" r:id="rId43"/>
    <p:sldId id="292" r:id="rId44"/>
    <p:sldId id="293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3" Type="http://schemas.openxmlformats.org/officeDocument/2006/relationships/slide" Target="slides/slide7.xml"/><Relationship Id="rId7" Type="http://schemas.openxmlformats.org/officeDocument/2006/relationships/slide" Target="slides/slide38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10" Type="http://schemas.openxmlformats.org/officeDocument/2006/relationships/slide" Target="slides/slide43.xml"/><Relationship Id="rId4" Type="http://schemas.openxmlformats.org/officeDocument/2006/relationships/slide" Target="slides/slide8.xml"/><Relationship Id="rId9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BA21B-D52F-4032-B328-B56944E666D6}" type="slidenum">
              <a:rPr lang="eu-ES" altLang="es-ES"/>
              <a:pPr>
                <a:defRPr/>
              </a:pPr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3667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2E64-4E33-4D46-B57B-EB23E44DD6B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46E9D-6E4D-4B9F-A353-23ADAEE15F54}" type="slidenum">
              <a:rPr lang="es-EC" altLang="es-ES"/>
              <a:pPr/>
              <a:t>25</a:t>
            </a:fld>
            <a:endParaRPr lang="es-EC" alt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A7DD3-CF23-4515-BA40-E1C26B665A18}" type="slidenum">
              <a:rPr lang="es-EC" altLang="es-ES"/>
              <a:pPr/>
              <a:t>26</a:t>
            </a:fld>
            <a:endParaRPr lang="es-EC" alt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C6AA8-3BDB-4A61-9540-CA3C43663438}" type="slidenum">
              <a:rPr lang="es-EC" altLang="es-ES"/>
              <a:pPr/>
              <a:t>27</a:t>
            </a:fld>
            <a:endParaRPr lang="es-EC" alt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E5A39-25B4-40C8-8691-E65610DB693D}" type="slidenum">
              <a:rPr lang="es-EC" altLang="es-ES"/>
              <a:pPr/>
              <a:t>28</a:t>
            </a:fld>
            <a:endParaRPr lang="es-EC" alt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3BB80-52A7-46F4-82BF-3AAF87B7D420}" type="slidenum">
              <a:rPr lang="es-EC" altLang="es-ES"/>
              <a:pPr/>
              <a:t>29</a:t>
            </a:fld>
            <a:endParaRPr lang="es-EC" alt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1102A-0D50-4BE0-953E-382F57B04FD6}" type="slidenum">
              <a:rPr lang="eu-ES" altLang="es-ES"/>
              <a:pPr/>
              <a:t>30</a:t>
            </a:fld>
            <a:endParaRPr lang="eu-ES" altLang="es-E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C94B6-58A0-4404-8BE4-93CE0BB3593F}" type="slidenum">
              <a:rPr lang="eu-ES" altLang="es-ES" smtClean="0"/>
              <a:pPr eaLnBrk="1" hangingPunct="1">
                <a:spcBef>
                  <a:spcPct val="0"/>
                </a:spcBef>
              </a:pPr>
              <a:t>40</a:t>
            </a:fld>
            <a:endParaRPr lang="eu-ES" alt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/>
              <a:pPr eaLnBrk="1" hangingPunct="1">
                <a:spcBef>
                  <a:spcPct val="0"/>
                </a:spcBef>
              </a:pPr>
              <a:t>41</a:t>
            </a:fld>
            <a:endParaRPr lang="eu-ES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60FD-7BF4-447E-BEF0-0028E113D6E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41AA0-1316-47AA-B11A-FEFE04BA71ED}" type="slidenum">
              <a:rPr lang="eu-ES" altLang="es-ES" smtClean="0"/>
              <a:pPr eaLnBrk="1" hangingPunct="1">
                <a:spcBef>
                  <a:spcPct val="0"/>
                </a:spcBef>
              </a:pPr>
              <a:t>42</a:t>
            </a:fld>
            <a:endParaRPr lang="eu-ES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085D-E43C-4250-905D-B1D7B5F32A65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67AB6-ABBF-4EE0-8194-CB5FE151C971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A4DBA7-C606-495F-B52A-62D8C6D5301C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A66A-5A31-49A6-8348-81D7FEF4D082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CDF1-E658-4768-AA86-B6E0FD761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8517196"/>
      </p:ext>
    </p:extLst>
  </p:cSld>
  <p:clrMapOvr>
    <a:masterClrMapping/>
  </p:clrMapOvr>
  <p:transition spd="slow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8AFC-1C32-47E8-B54E-F97FE78D8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623353"/>
      </p:ext>
    </p:extLst>
  </p:cSld>
  <p:clrMapOvr>
    <a:masterClrMapping/>
  </p:clrMapOvr>
  <p:transition spd="slow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2EC-7FB9-454C-B41D-DEBC11F8AF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6406485"/>
      </p:ext>
    </p:extLst>
  </p:cSld>
  <p:clrMapOvr>
    <a:masterClrMapping/>
  </p:clrMapOvr>
  <p:transition spd="slow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8342-7C38-4CB5-9527-395AC8FD10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4565855"/>
      </p:ext>
    </p:extLst>
  </p:cSld>
  <p:clrMapOvr>
    <a:masterClrMapping/>
  </p:clrMapOvr>
  <p:transition spd="slow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404-7560-49FF-95BB-BAF4651041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713176"/>
      </p:ext>
    </p:extLst>
  </p:cSld>
  <p:clrMapOvr>
    <a:masterClrMapping/>
  </p:clrMapOvr>
  <p:transition spd="slow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9060-3296-4220-A1A7-9C698544AC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85741"/>
      </p:ext>
    </p:extLst>
  </p:cSld>
  <p:clrMapOvr>
    <a:masterClrMapping/>
  </p:clrMapOvr>
  <p:transition spd="slow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B5A-9F6E-4390-BDB7-6CB81D721B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104192"/>
      </p:ext>
    </p:extLst>
  </p:cSld>
  <p:clrMapOvr>
    <a:masterClrMapping/>
  </p:clrMapOvr>
  <p:transition spd="slow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D21-F755-4F26-9647-59EA167AD5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98037"/>
      </p:ext>
    </p:extLst>
  </p:cSld>
  <p:clrMapOvr>
    <a:masterClrMapping/>
  </p:clrMapOvr>
  <p:transition spd="slow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AB7-783A-4962-8BB3-8FB054202B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  <p:transition spd="slow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7980-2416-40D3-9512-D62F4952E6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143278"/>
      </p:ext>
    </p:extLst>
  </p:cSld>
  <p:clrMapOvr>
    <a:masterClrMapping/>
  </p:clrMapOvr>
  <p:transition spd="slow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0C9-69B0-4887-9933-02216922CE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676991"/>
      </p:ext>
    </p:extLst>
  </p:cSld>
  <p:clrMapOvr>
    <a:masterClrMapping/>
  </p:clrMapOvr>
  <p:transition spd="slow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37ED9-5BAB-4A47-8C08-8B77E74E78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arroquia\jesus2\Jesus-teach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3810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“</a:t>
            </a:r>
            <a:r>
              <a:rPr lang="es-ES" altLang="es-ES" sz="4400" i="1" dirty="0" smtClean="0">
                <a:solidFill>
                  <a:schemeClr val="bg1"/>
                </a:solidFill>
              </a:rPr>
              <a:t>Donde haya dos o tres reunidos en mi nombre, allí estoy yo</a:t>
            </a:r>
            <a:r>
              <a:rPr lang="es-ES" altLang="es-ES" sz="4400" dirty="0" smtClean="0">
                <a:solidFill>
                  <a:schemeClr val="bg1"/>
                </a:solidFill>
              </a:rPr>
              <a:t>.” </a:t>
            </a:r>
          </a:p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(Domingo 23A)</a:t>
            </a:r>
            <a:endParaRPr lang="es-ES" altLang="es-ES" sz="4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u-ES" alt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2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EVANGELIO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b="1" u="sng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I - Importancia de </a:t>
            </a:r>
          </a:p>
          <a:p>
            <a:pPr algn="ctr">
              <a:spcBef>
                <a:spcPct val="0"/>
              </a:spcBef>
              <a:buNone/>
            </a:pPr>
            <a:endParaRPr lang="es-ES_tradnl" altLang="es-E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los grupos cristianos</a:t>
            </a:r>
            <a:endParaRPr lang="es-ES_tradnl" altLang="es-ES" sz="4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52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684767">
            <a:off x="711097" y="1096146"/>
            <a:ext cx="6516669" cy="5150289"/>
          </a:xfrm>
          <a:prstGeom prst="rect">
            <a:avLst/>
          </a:prstGeom>
          <a:noFill/>
          <a:ln cmpd="thinThick">
            <a:solidFill>
              <a:srgbClr val="FFFF0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500188" y="714375"/>
            <a:ext cx="6072187" cy="521493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28596" y="214290"/>
            <a:ext cx="7786742" cy="64294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rgbClr val="FFFF00">
                      <a:alpha val="32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REUNIDOS POR JESÚS</a:t>
            </a:r>
          </a:p>
        </p:txBody>
      </p:sp>
    </p:spTree>
    <p:extLst>
      <p:ext uri="{BB962C8B-B14F-4D97-AF65-F5344CB8AC3E}">
        <p14:creationId xmlns:p14="http://schemas.microsoft.com/office/powerpoint/2010/main" val="400922620"/>
      </p:ext>
    </p:extLst>
  </p:cSld>
  <p:clrMapOvr>
    <a:masterClrMapping/>
  </p:clrMapOvr>
  <p:transition spd="slow" advTm="26000">
    <p:split orient="vert"/>
    <p:sndAc>
      <p:stSnd loop="1">
        <p:snd r:embed="rId2" name="Mahler Adagietto Symphonie 5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uario\Pictures\FONDOS\aurora boreal Canad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ombo"/>
          <p:cNvSpPr/>
          <p:nvPr/>
        </p:nvSpPr>
        <p:spPr>
          <a:xfrm rot="20527648">
            <a:off x="557213" y="119063"/>
            <a:ext cx="7586662" cy="4821237"/>
          </a:xfrm>
          <a:prstGeom prst="diamond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071563" y="500063"/>
            <a:ext cx="5643562" cy="40005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56760" y="4797152"/>
            <a:ext cx="8143875" cy="1487580"/>
          </a:xfrm>
          <a:prstGeom prst="rect">
            <a:avLst/>
          </a:prstGeom>
          <a:solidFill>
            <a:srgbClr val="EB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05197" y="4714756"/>
            <a:ext cx="7715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¿Cómo creció el </a:t>
            </a: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cristianismo en </a:t>
            </a: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imperio </a:t>
            </a: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romano? Nacían constantemente grupos pequeños, </a:t>
            </a:r>
            <a:r>
              <a:rPr lang="es-ES_tradnl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que se reunían </a:t>
            </a: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para </a:t>
            </a:r>
            <a:r>
              <a:rPr lang="es-ES_tradnl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aprender juntos </a:t>
            </a:r>
            <a:r>
              <a:rPr lang="es-ES_tradnl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siguiendo el Camino de Jesús.</a:t>
            </a:r>
            <a:endParaRPr lang="es-ES" dirty="0">
              <a:solidFill>
                <a:srgbClr val="CC33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9037"/>
      </p:ext>
    </p:extLst>
  </p:cSld>
  <p:clrMapOvr>
    <a:masterClrMapping/>
  </p:clrMapOvr>
  <p:transition spd="slow" advTm="3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F:\pergaminos\fondo con pergamino antig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F:\EVANGELSITAS\evangelista Mar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3"/>
            <a:ext cx="353853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4429125" y="1214438"/>
            <a:ext cx="3714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s-ES_tradnl" altLang="es-ES" sz="3600" dirty="0" smtClean="0">
                <a:solidFill>
                  <a:srgbClr val="C00000"/>
                </a:solidFill>
                <a:latin typeface="Arial Black" pitchFamily="34" charset="0"/>
              </a:rPr>
              <a:t>Y hubo líderes importantes:</a:t>
            </a:r>
            <a:r>
              <a:rPr lang="es-ES_tradnl" altLang="es-ES" sz="3600" dirty="0" smtClean="0">
                <a:solidFill>
                  <a:srgbClr val="C00000"/>
                </a:solidFill>
                <a:latin typeface="Arial Black" pitchFamily="34" charset="0"/>
              </a:rPr>
              <a:t> Pablo con sus cartas, </a:t>
            </a:r>
            <a:r>
              <a:rPr lang="es-ES_tradnl" altLang="es-ES" sz="3600" dirty="0">
                <a:solidFill>
                  <a:srgbClr val="C00000"/>
                </a:solidFill>
                <a:latin typeface="Arial Black" pitchFamily="34" charset="0"/>
              </a:rPr>
              <a:t>Pedro, </a:t>
            </a:r>
            <a:r>
              <a:rPr lang="es-ES_tradnl" altLang="es-ES" sz="3600" dirty="0" smtClean="0">
                <a:solidFill>
                  <a:srgbClr val="C00000"/>
                </a:solidFill>
                <a:latin typeface="Arial Black" pitchFamily="34" charset="0"/>
              </a:rPr>
              <a:t>Santiago, Bernabé </a:t>
            </a:r>
            <a:r>
              <a:rPr lang="es-ES_tradnl" altLang="es-ES" sz="3600" dirty="0">
                <a:solidFill>
                  <a:srgbClr val="C00000"/>
                </a:solidFill>
                <a:latin typeface="Arial Black" pitchFamily="34" charset="0"/>
              </a:rPr>
              <a:t>y </a:t>
            </a:r>
            <a:r>
              <a:rPr lang="es-ES_tradnl" altLang="es-ES" sz="3600" dirty="0" smtClean="0">
                <a:solidFill>
                  <a:srgbClr val="C00000"/>
                </a:solidFill>
                <a:latin typeface="Arial Black" pitchFamily="34" charset="0"/>
              </a:rPr>
              <a:t>otros. </a:t>
            </a:r>
            <a:endParaRPr lang="es-ES_tradnl" altLang="es-E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8724"/>
      </p:ext>
    </p:extLst>
  </p:cSld>
  <p:clrMapOvr>
    <a:masterClrMapping/>
  </p:clrMapOvr>
  <p:transition spd="slow" advTm="3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F:\Fondosreligiosos\rayuosdesosl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1714500" y="1000125"/>
            <a:ext cx="5500688" cy="44291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821531" y="4521309"/>
            <a:ext cx="7500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Pero, sobre todo, fue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la fe sencilla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de los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creyentes,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que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se reunían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para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escuchar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mensaje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de Jesús y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celebrar la cena del Señor.</a:t>
            </a:r>
            <a:endParaRPr lang="es-ES" sz="2800" dirty="0">
              <a:solidFill>
                <a:srgbClr val="CC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28919"/>
      </p:ext>
    </p:extLst>
  </p:cSld>
  <p:clrMapOvr>
    <a:masterClrMapping/>
  </p:clrMapOvr>
  <p:transition spd="slow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F:\IGLESIA\grupo crist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uario\Pictures\mmanos 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0"/>
            <a:ext cx="4005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IGLESIA\Crsitianos en la Igle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476625"/>
            <a:ext cx="507523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F:\TEMPLOS\Mesa altar prepar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600"/>
            <a:ext cx="41433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166605" y="1226344"/>
            <a:ext cx="4005262" cy="22502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289798" y="1096119"/>
            <a:ext cx="3854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No </a:t>
            </a:r>
            <a:r>
              <a:rPr lang="es-ES_tradnl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eran </a:t>
            </a:r>
            <a:r>
              <a:rPr lang="es-ES_tradn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grandes </a:t>
            </a:r>
            <a:r>
              <a:rPr lang="es-ES_tradnl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comunidades, sino </a:t>
            </a:r>
            <a:r>
              <a:rPr lang="es-ES_tradnl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Times New Roman" pitchFamily="18" charset="0"/>
              </a:rPr>
              <a:t>grupos de vecinos, familiares o amigos, reunidos en casa de alguno de ellos.</a:t>
            </a:r>
          </a:p>
        </p:txBody>
      </p:sp>
    </p:spTree>
    <p:extLst>
      <p:ext uri="{BB962C8B-B14F-4D97-AF65-F5344CB8AC3E}">
        <p14:creationId xmlns:p14="http://schemas.microsoft.com/office/powerpoint/2010/main" val="2518883087"/>
      </p:ext>
    </p:extLst>
  </p:cSld>
  <p:clrMapOvr>
    <a:masterClrMapping/>
  </p:clrMapOvr>
  <p:transition spd="slow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EVANGELSITAS\san mateo evangels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" y="0"/>
            <a:ext cx="30003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:\PERSONAS\rezan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6215062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928938" y="4643438"/>
            <a:ext cx="6215062" cy="2214562"/>
          </a:xfrm>
          <a:prstGeom prst="rect">
            <a:avLst/>
          </a:prstGeom>
          <a:solidFill>
            <a:srgbClr val="DD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928938" y="4786313"/>
            <a:ext cx="62150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s-ES_tradnl" altLang="es-ES" sz="2800" dirty="0" smtClean="0">
                <a:latin typeface="Arial Black" pitchFamily="34" charset="0"/>
              </a:rPr>
              <a:t>Jesús se refiere a ellos: </a:t>
            </a:r>
            <a:endParaRPr lang="es-ES_tradnl" altLang="es-ES" sz="2800" dirty="0">
              <a:latin typeface="Arial Black" pitchFamily="34" charset="0"/>
            </a:endParaRPr>
          </a:p>
          <a:p>
            <a:pPr algn="ctr" eaLnBrk="1" hangingPunct="1"/>
            <a:r>
              <a:rPr lang="es-ES_tradnl" altLang="es-ES" sz="2800" i="1" dirty="0">
                <a:latin typeface="Arial Black" pitchFamily="34" charset="0"/>
              </a:rPr>
              <a:t>«Donde dos o tres están reunidos en mi nombre, allí estoy yo en medio de ellos»</a:t>
            </a:r>
            <a:r>
              <a:rPr lang="es-ES_tradnl" altLang="es-ES" sz="2800" dirty="0">
                <a:latin typeface="Arial Black" pitchFamily="34" charset="0"/>
              </a:rPr>
              <a:t>.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3185764336"/>
      </p:ext>
    </p:extLst>
  </p:cSld>
  <p:clrMapOvr>
    <a:masterClrMapping/>
  </p:clrMapOvr>
  <p:transition spd="slow" advTm="3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PERSONAS\VARIAS\3carasjóv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928688" y="285750"/>
            <a:ext cx="7143750" cy="521493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5184" y="5494416"/>
            <a:ext cx="9011311" cy="1200329"/>
          </a:xfrm>
          <a:prstGeom prst="rect">
            <a:avLst/>
          </a:prstGeom>
          <a:noFill/>
          <a:ln w="9525">
            <a:solidFill>
              <a:srgbClr val="FFFFC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Seguramente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futuro del cristianismo en occidente dependerá en buena parte del nacimiento y el vigor de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estos pequeños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grupos de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creyentes.</a:t>
            </a:r>
            <a:endParaRPr lang="es-ES" dirty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87087"/>
      </p:ext>
    </p:extLst>
  </p:cSld>
  <p:clrMapOvr>
    <a:masterClrMapping/>
  </p:clrMapOvr>
  <p:transition spd="slow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EMPLOS\Cate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5725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5610861" y="0"/>
            <a:ext cx="3545570" cy="6124754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Estamos en un </a:t>
            </a:r>
            <a:r>
              <a:rPr lang="es-ES_tradnl" sz="2800" u="sng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cambio cultural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: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sz="2800" u="sng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estilo de vida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de </a:t>
            </a: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hoy es distinta a la de antes, </a:t>
            </a:r>
          </a:p>
          <a:p>
            <a:pPr marL="342900" indent="-342900">
              <a:buFontTx/>
              <a:buChar char="-"/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la </a:t>
            </a:r>
            <a:r>
              <a:rPr lang="es-ES_tradnl" sz="2800" u="sng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movilidad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 de las gentes, </a:t>
            </a:r>
            <a:endParaRPr lang="es-ES_tradnl" sz="2800" dirty="0" smtClean="0">
              <a:solidFill>
                <a:srgbClr val="CC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la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penetración de la </a:t>
            </a:r>
            <a:r>
              <a:rPr lang="es-ES_tradnl" sz="2800" u="sng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cultura virtual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y </a:t>
            </a:r>
            <a:endParaRPr lang="es-ES_tradnl" sz="2800" dirty="0" smtClean="0">
              <a:solidFill>
                <a:srgbClr val="CC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s-ES_tradnl" sz="28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modo de vivir </a:t>
            </a:r>
            <a:r>
              <a:rPr lang="es-ES_tradnl" sz="2800" u="sng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fin de semana</a:t>
            </a:r>
            <a:r>
              <a:rPr lang="es-ES_tradnl" sz="28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.</a:t>
            </a:r>
            <a:endParaRPr lang="es-ES" sz="2800" dirty="0">
              <a:solidFill>
                <a:srgbClr val="CC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73964"/>
      </p:ext>
    </p:extLst>
  </p:cSld>
  <p:clrMapOvr>
    <a:masterClrMapping/>
  </p:clrMapOvr>
  <p:transition spd="slow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:\BIBLIAS\bibli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:\BIBLIAS\libroyma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40116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30812" y="4941168"/>
            <a:ext cx="811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Cada vez nos vamos 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concentrando </a:t>
            </a:r>
            <a:r>
              <a:rPr lang="es-ES_tradn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más en 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Evangelio</a:t>
            </a:r>
            <a:r>
              <a:rPr lang="es-ES_tradn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, 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como </a:t>
            </a:r>
            <a:r>
              <a:rPr lang="es-ES_tradn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la </a:t>
            </a:r>
            <a:r>
              <a:rPr lang="es-ES_tradnl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fuerza decisiva para engendrar la fe. </a:t>
            </a:r>
          </a:p>
        </p:txBody>
      </p:sp>
    </p:spTree>
    <p:extLst>
      <p:ext uri="{BB962C8B-B14F-4D97-AF65-F5344CB8AC3E}">
        <p14:creationId xmlns:p14="http://schemas.microsoft.com/office/powerpoint/2010/main" val="2721350248"/>
      </p:ext>
    </p:extLst>
  </p:cSld>
  <p:clrMapOvr>
    <a:masterClrMapping/>
  </p:clrMapOvr>
  <p:transition spd="slow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:\BIBLIAS\libroabie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38517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44141" y="1593045"/>
            <a:ext cx="31712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s-ES_tradnl" altLang="es-ES" sz="2800" dirty="0" smtClean="0">
                <a:solidFill>
                  <a:srgbClr val="993300"/>
                </a:solidFill>
                <a:latin typeface="Arial Black" pitchFamily="34" charset="0"/>
              </a:rPr>
              <a:t>El Vaticano </a:t>
            </a:r>
            <a:r>
              <a:rPr lang="es-ES_tradnl" altLang="es-ES" sz="2800" dirty="0">
                <a:solidFill>
                  <a:srgbClr val="993300"/>
                </a:solidFill>
                <a:latin typeface="Arial Black" pitchFamily="34" charset="0"/>
              </a:rPr>
              <a:t>II </a:t>
            </a:r>
            <a:r>
              <a:rPr lang="es-ES_tradnl" altLang="es-ES" sz="2800" dirty="0" smtClean="0">
                <a:solidFill>
                  <a:srgbClr val="993300"/>
                </a:solidFill>
                <a:latin typeface="Arial Black" pitchFamily="34" charset="0"/>
              </a:rPr>
              <a:t>dice:</a:t>
            </a:r>
            <a:endParaRPr lang="es-ES_tradnl" altLang="es-ES" sz="2800" dirty="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714875" y="857250"/>
            <a:ext cx="338551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s-ES_tradnl" altLang="es-E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altLang="es-ES" sz="2800" dirty="0">
                <a:solidFill>
                  <a:srgbClr val="CC3300"/>
                </a:solidFill>
                <a:latin typeface="Arial Black" pitchFamily="34" charset="0"/>
              </a:rPr>
              <a:t>"El Evangelio... es para la Iglesia principio de vida para </a:t>
            </a:r>
            <a:r>
              <a:rPr lang="es-ES_tradnl" altLang="es-ES" sz="2800" dirty="0" smtClean="0">
                <a:solidFill>
                  <a:srgbClr val="CC3300"/>
                </a:solidFill>
                <a:latin typeface="Arial Black" pitchFamily="34" charset="0"/>
              </a:rPr>
              <a:t>todo". </a:t>
            </a:r>
          </a:p>
          <a:p>
            <a:pPr algn="ctr" eaLnBrk="1" hangingPunct="1"/>
            <a:endParaRPr lang="es-ES_tradnl" altLang="es-ES" sz="2800" dirty="0">
              <a:solidFill>
                <a:srgbClr val="CC3300"/>
              </a:solidFill>
              <a:latin typeface="Arial Black" pitchFamily="34" charset="0"/>
            </a:endParaRPr>
          </a:p>
          <a:p>
            <a:pPr algn="ctr" eaLnBrk="1" hangingPunct="1"/>
            <a:r>
              <a:rPr lang="es-ES_tradnl" altLang="es-ES" sz="2800" dirty="0" smtClean="0">
                <a:solidFill>
                  <a:srgbClr val="CC3300"/>
                </a:solidFill>
                <a:latin typeface="Arial Black" pitchFamily="34" charset="0"/>
              </a:rPr>
              <a:t>El </a:t>
            </a:r>
            <a:r>
              <a:rPr lang="es-ES_tradnl" altLang="es-ES" sz="2800" dirty="0">
                <a:solidFill>
                  <a:srgbClr val="CC3300"/>
                </a:solidFill>
                <a:latin typeface="Arial Black" pitchFamily="34" charset="0"/>
              </a:rPr>
              <a:t>Evangelio </a:t>
            </a:r>
            <a:r>
              <a:rPr lang="es-ES_tradnl" altLang="es-ES" sz="2800" dirty="0" smtClean="0">
                <a:solidFill>
                  <a:srgbClr val="CC3300"/>
                </a:solidFill>
                <a:latin typeface="Arial Black" pitchFamily="34" charset="0"/>
              </a:rPr>
              <a:t>es el </a:t>
            </a:r>
            <a:r>
              <a:rPr lang="es-ES_tradnl" altLang="es-ES" sz="2800" dirty="0">
                <a:solidFill>
                  <a:srgbClr val="CC3300"/>
                </a:solidFill>
                <a:latin typeface="Arial Black" pitchFamily="34" charset="0"/>
              </a:rPr>
              <a:t>que engendra y funda la Iglesia, no nosotros.</a:t>
            </a:r>
            <a:endParaRPr lang="es-ES" altLang="es-ES" sz="2800" dirty="0">
              <a:solidFill>
                <a:srgbClr val="CC33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357313" y="3429000"/>
            <a:ext cx="2786062" cy="242887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101983"/>
      </p:ext>
    </p:extLst>
  </p:cSld>
  <p:clrMapOvr>
    <a:masterClrMapping/>
  </p:clrMapOvr>
  <p:transition spd="slow" advTm="4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FONDOS BONITOS\reflejos en el horizo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785938" y="500063"/>
            <a:ext cx="5572125" cy="428625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0" y="3933056"/>
            <a:ext cx="9036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Nadie conoce el futuro.</a:t>
            </a:r>
          </a:p>
          <a:p>
            <a:pPr algn="ctr">
              <a:defRPr/>
            </a:pPr>
            <a:r>
              <a:rPr lang="es-ES_tradnl" sz="32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Pero vemos que la </a:t>
            </a:r>
            <a:r>
              <a:rPr lang="es-ES_tradnl" sz="32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sociedad </a:t>
            </a:r>
            <a:r>
              <a:rPr lang="es-ES_tradnl" sz="32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secular es </a:t>
            </a:r>
            <a:r>
              <a:rPr lang="es-ES_tradnl" sz="32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plural e indiferente.</a:t>
            </a:r>
          </a:p>
          <a:p>
            <a:pPr algn="ctr">
              <a:defRPr/>
            </a:pPr>
            <a:r>
              <a:rPr lang="es-ES_tradnl" sz="3200" dirty="0" smtClean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3200" dirty="0">
                <a:solidFill>
                  <a:srgbClr val="CC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Dentro de pocos años sólo nos podremos ocupar de lo esencial.</a:t>
            </a:r>
            <a:endParaRPr lang="es-ES" sz="3200" dirty="0">
              <a:solidFill>
                <a:srgbClr val="CC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27551"/>
      </p:ext>
    </p:extLst>
  </p:cSld>
  <p:clrMapOvr>
    <a:masterClrMapping/>
  </p:clrMapOvr>
  <p:transition spd="slow" advTm="4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FONDOS BONITOS\olashawa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1500188" y="1643063"/>
            <a:ext cx="4714875" cy="3857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508104" y="78611"/>
            <a:ext cx="363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Tal vez Jesús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irrumpa en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esta sociedad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a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través de pequeños grupos de cristianos sencillos, </a:t>
            </a:r>
            <a:endParaRPr lang="es-ES_tradnl" dirty="0" smtClean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atraídos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por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el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mensaje </a:t>
            </a: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de Dios Amor, </a:t>
            </a:r>
          </a:p>
          <a:p>
            <a:pPr marL="342900" indent="-342900">
              <a:buFontTx/>
              <a:buChar char="-"/>
              <a:defRPr/>
            </a:pP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abiertos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al sufrimiento de las gentes y </a:t>
            </a:r>
            <a:endParaRPr lang="es-ES_tradnl" dirty="0" smtClean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dirty="0" smtClean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- dispuestos </a:t>
            </a:r>
            <a:r>
              <a:rPr lang="es-ES_tradnl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itchFamily="34" charset="0"/>
                <a:cs typeface="Times New Roman" pitchFamily="18" charset="0"/>
              </a:rPr>
              <a:t>a trabajar por una vida más humana.</a:t>
            </a:r>
          </a:p>
        </p:txBody>
      </p:sp>
      <p:sp>
        <p:nvSpPr>
          <p:cNvPr id="8" name="7 Elipse"/>
          <p:cNvSpPr/>
          <p:nvPr/>
        </p:nvSpPr>
        <p:spPr>
          <a:xfrm>
            <a:off x="0" y="500063"/>
            <a:ext cx="2357438" cy="2357437"/>
          </a:xfrm>
          <a:prstGeom prst="ellipse">
            <a:avLst/>
          </a:prstGeom>
          <a:noFill/>
          <a:ln>
            <a:solidFill>
              <a:srgbClr val="FF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0" y="785813"/>
            <a:ext cx="2000250" cy="185737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0" y="3857625"/>
            <a:ext cx="2143125" cy="2500313"/>
          </a:xfrm>
          <a:prstGeom prst="ellipse">
            <a:avLst/>
          </a:prstGeom>
          <a:noFill/>
          <a:ln>
            <a:solidFill>
              <a:srgbClr val="FF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214313" y="4429125"/>
            <a:ext cx="2071687" cy="185737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357438" y="5357813"/>
            <a:ext cx="3571875" cy="1500187"/>
          </a:xfrm>
          <a:prstGeom prst="ellipse">
            <a:avLst/>
          </a:prstGeom>
          <a:noFill/>
          <a:ln>
            <a:solidFill>
              <a:srgbClr val="FF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857500" y="5143500"/>
            <a:ext cx="2786063" cy="17145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97129"/>
      </p:ext>
    </p:extLst>
  </p:cSld>
  <p:clrMapOvr>
    <a:masterClrMapping/>
  </p:clrMapOvr>
  <p:transition spd="slow" advTm="4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8" grpId="0" animBg="1"/>
      <p:bldP spid="5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F:\EVANGELIO\JESUS-PUERTA\jesus llama a la pue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F:\EVANGELIO\SAL y LUZ  de la tierra\luz del mun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357438" y="2928938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s-ES_tradnl" altLang="es-ES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altLang="es-ES" sz="3200" dirty="0">
                <a:solidFill>
                  <a:srgbClr val="FFFF99"/>
                </a:solidFill>
                <a:latin typeface="Arial Black" pitchFamily="34" charset="0"/>
              </a:rPr>
              <a:t>Con Jesús todo es posible. </a:t>
            </a:r>
          </a:p>
          <a:p>
            <a:pPr algn="ctr" eaLnBrk="1" hangingPunct="1"/>
            <a:r>
              <a:rPr lang="es-ES_tradnl" altLang="es-ES" sz="3200" dirty="0">
                <a:solidFill>
                  <a:srgbClr val="FFFF99"/>
                </a:solidFill>
                <a:latin typeface="Arial Black" pitchFamily="34" charset="0"/>
              </a:rPr>
              <a:t>Hemos de estar muy atentos a sus llamadas.</a:t>
            </a:r>
            <a:endParaRPr lang="es-ES" altLang="es-E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31900"/>
      </p:ext>
    </p:extLst>
  </p:cSld>
  <p:clrMapOvr>
    <a:masterClrMapping/>
  </p:clrMapOvr>
  <p:transition spd="slow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6000" b="1" u="sng" dirty="0" smtClean="0">
                <a:solidFill>
                  <a:srgbClr val="FFFFFF"/>
                </a:solidFill>
                <a:latin typeface="Arial Narrow" pitchFamily="34" charset="0"/>
              </a:rPr>
              <a:t>II - Corrección Fraterna</a:t>
            </a:r>
            <a:endParaRPr lang="es-ES_tradnl" altLang="es-ES" sz="6000" b="1" u="sng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 u="sng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¿Qué hacer cuando alguien se porta mal en un grupo cristiano?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Jesús plantea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tres pasos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:</a:t>
            </a:r>
            <a:endParaRPr lang="es-ES" altLang="es-ES" sz="48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81839"/>
      </p:ext>
    </p:extLst>
  </p:cSld>
  <p:clrMapOvr>
    <a:masterClrMapping/>
  </p:clrMapOvr>
  <p:transition spd="slow" advTm="24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9704" y="4881143"/>
            <a:ext cx="8077200" cy="1815882"/>
          </a:xfrm>
          <a:prstGeom prst="rect">
            <a:avLst/>
          </a:prstGeom>
          <a:solidFill>
            <a:srgbClr val="000080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28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1 - En </a:t>
            </a:r>
            <a:r>
              <a:rPr lang="es-EC" altLang="es-ES" sz="28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aquel tiempo, Jesús dijo a sus discípulos: </a:t>
            </a:r>
          </a:p>
          <a:p>
            <a:pPr algn="ctr" rtl="0" eaLnBrk="0" hangingPunct="0"/>
            <a:r>
              <a:rPr lang="es-EC" altLang="es-ES" sz="28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Si tu hermano llega a pecar, vete y </a:t>
            </a:r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repréndele a 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solas tú con él. </a:t>
            </a:r>
          </a:p>
          <a:p>
            <a:pPr algn="ctr" rtl="0" eaLnBrk="0" hangingPunct="0"/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Si te escucha, habrás ganado a tu hermano</a:t>
            </a:r>
            <a:r>
              <a:rPr lang="es-EC" altLang="es-ES" sz="28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</a:t>
            </a:r>
            <a:r>
              <a:rPr lang="es-EC" altLang="es-ES" sz="2000" b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21804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4549676"/>
            <a:ext cx="8534400" cy="230832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Yo </a:t>
            </a:r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les </a:t>
            </a:r>
            <a:r>
              <a:rPr lang="es-EC" altLang="es-ES" sz="36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aseguro: todo lo que </a:t>
            </a:r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ustedes aten </a:t>
            </a:r>
            <a:r>
              <a:rPr lang="es-EC" altLang="es-ES" sz="36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en la tierra quedará atado en el cielo, y todo lo que </a:t>
            </a:r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desaten </a:t>
            </a:r>
            <a:r>
              <a:rPr lang="es-EC" altLang="es-ES" sz="36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en la tierra quedará desatado en el cielo. </a:t>
            </a:r>
            <a:endParaRPr lang="es-ES" altLang="es-ES" sz="3600" i="1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8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137150"/>
            <a:ext cx="9144000" cy="156966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s-EC" altLang="es-ES" sz="32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2 - Si </a:t>
            </a:r>
            <a:r>
              <a:rPr lang="es-EC" altLang="es-ES" sz="32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 desoye a ellos, díselo a la </a:t>
            </a:r>
            <a:r>
              <a:rPr lang="es-EC" altLang="es-ES" sz="32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comunidad. </a:t>
            </a:r>
          </a:p>
          <a:p>
            <a:pPr rtl="0" eaLnBrk="0" hangingPunct="0"/>
            <a:r>
              <a:rPr lang="es-EC" altLang="es-ES" sz="32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3 - Y </a:t>
            </a:r>
            <a:r>
              <a:rPr lang="es-EC" altLang="es-ES" sz="32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 hasta a la comunidad desoye, </a:t>
            </a:r>
          </a:p>
          <a:p>
            <a:pPr rtl="0" eaLnBrk="0" hangingPunct="0"/>
            <a:r>
              <a:rPr lang="es-EC" altLang="es-ES" sz="32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sea para ti como el gentil y el publicano</a:t>
            </a:r>
            <a:r>
              <a:rPr lang="es-EC" altLang="es-E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es-ES" altLang="es-E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2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941" y="5103674"/>
            <a:ext cx="9036496" cy="175432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Porque </a:t>
            </a:r>
            <a:r>
              <a:rPr lang="es-EC" altLang="es-ES" sz="36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donde están dos o tres reunidos en mi nombre, </a:t>
            </a:r>
            <a:endParaRPr lang="es-EC" altLang="es-ES" sz="3600" i="1" dirty="0" smtClean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36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allí </a:t>
            </a:r>
            <a:r>
              <a:rPr lang="es-EC" altLang="es-ES" sz="36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estoy yo en medio de ellos</a:t>
            </a:r>
            <a:r>
              <a:rPr lang="es-EC" altLang="es-ES" sz="36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.» </a:t>
            </a:r>
            <a:endParaRPr lang="es-ES" altLang="es-ES" sz="36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1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4924425"/>
            <a:ext cx="8534400" cy="1815882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«Les 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aseguro también que si dos de </a:t>
            </a:r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ustedes 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se ponen de acuerdo en la tierra para pedir algo,</a:t>
            </a:r>
          </a:p>
          <a:p>
            <a:pPr algn="ctr" rtl="0" eaLnBrk="0" hangingPunct="0"/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sea lo que fuere, lo conseguirán de mi </a:t>
            </a:r>
          </a:p>
          <a:p>
            <a:pPr algn="ctr" rtl="0" eaLnBrk="0" hangingPunct="0"/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Padre que está en los cielos</a:t>
            </a:r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.&gt; </a:t>
            </a:r>
            <a:endParaRPr lang="es-ES" altLang="es-ES" sz="2800" i="1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1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ug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0"/>
            <a:ext cx="469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0"/>
            <a:ext cx="40386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8000" dirty="0">
                <a:solidFill>
                  <a:schemeClr val="bg1"/>
                </a:solidFill>
              </a:rPr>
              <a:t>La plenitud de la ley es el amor</a:t>
            </a:r>
            <a:endParaRPr lang="eu-ES" altLang="es-E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5226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787900" y="333375"/>
            <a:ext cx="37449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altLang="es-ES" sz="4800" dirty="0" smtClean="0"/>
              <a:t>Cómo actuar en una comunidad cristiana, cuando hay conflictos?</a:t>
            </a:r>
            <a:r>
              <a:rPr lang="es-UY" altLang="es-ES" dirty="0" smtClean="0"/>
              <a:t> </a:t>
            </a:r>
            <a:endParaRPr lang="es-ES" altLang="es-ES" dirty="0"/>
          </a:p>
        </p:txBody>
      </p:sp>
      <p:pic>
        <p:nvPicPr>
          <p:cNvPr id="4102" name="Picture 6" descr="Jesus%20People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1713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86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068037243c029b0c6b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"/>
          <a:stretch>
            <a:fillRect/>
          </a:stretch>
        </p:blipFill>
        <p:spPr bwMode="auto">
          <a:xfrm>
            <a:off x="1827213" y="-10028"/>
            <a:ext cx="5192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78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2708275"/>
            <a:ext cx="27717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b="1"/>
              <a:t>Perdonar</a:t>
            </a:r>
          </a:p>
        </p:txBody>
      </p:sp>
      <p:pic>
        <p:nvPicPr>
          <p:cNvPr id="10247" name="Picture 7" descr="PDVD_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589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82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95288" y="4868863"/>
            <a:ext cx="8424862" cy="1989137"/>
          </a:xfrm>
          <a:prstGeom prst="flowChartPredefined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altLang="es-ES" sz="3600" b="1"/>
              <a:t>y reconciliarse son parte de la cultura católica de una comunidad. </a:t>
            </a:r>
            <a:endParaRPr lang="es-ES" altLang="es-ES" sz="3600" b="1"/>
          </a:p>
        </p:txBody>
      </p:sp>
      <p:pic>
        <p:nvPicPr>
          <p:cNvPr id="11272" name="Picture 8" descr="PDVD_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5328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70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0"/>
            <a:ext cx="8497888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altLang="es-ES" sz="4400" dirty="0"/>
              <a:t>Nuestra Comunidad necesita una cultura de </a:t>
            </a:r>
            <a:r>
              <a:rPr lang="es-UY" altLang="es-ES" sz="4400" dirty="0" smtClean="0"/>
              <a:t>corrección </a:t>
            </a:r>
            <a:r>
              <a:rPr lang="es-UY" altLang="es-ES" sz="4400" dirty="0"/>
              <a:t>fraterna,</a:t>
            </a:r>
            <a:r>
              <a:rPr lang="es-UY" altLang="es-ES" sz="4000" dirty="0"/>
              <a:t> </a:t>
            </a:r>
            <a:endParaRPr lang="es-ES" altLang="es-ES" sz="4000" dirty="0"/>
          </a:p>
        </p:txBody>
      </p:sp>
      <p:pic>
        <p:nvPicPr>
          <p:cNvPr id="12294" name="Picture 6" descr="PDVD_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0975"/>
            <a:ext cx="8101012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10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AGP29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4897438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7504" y="4437063"/>
            <a:ext cx="903649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800" dirty="0" smtClean="0"/>
              <a:t>Sepamos</a:t>
            </a:r>
            <a:r>
              <a:rPr lang="es-ES" altLang="es-ES" sz="4800" dirty="0" smtClean="0"/>
              <a:t> perdonar, c</a:t>
            </a:r>
            <a:r>
              <a:rPr lang="es-ES" altLang="es-ES" sz="4800" dirty="0" smtClean="0"/>
              <a:t>omo perdonó Juan Pablo VI al que lo quiso matar.</a:t>
            </a:r>
            <a:endParaRPr lang="es-ES" altLang="es-ES" sz="4800" dirty="0"/>
          </a:p>
        </p:txBody>
      </p:sp>
    </p:spTree>
    <p:extLst>
      <p:ext uri="{BB962C8B-B14F-4D97-AF65-F5344CB8AC3E}">
        <p14:creationId xmlns:p14="http://schemas.microsoft.com/office/powerpoint/2010/main" val="4024214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dirty="0" smtClean="0"/>
              <a:t>Perdonemos </a:t>
            </a:r>
            <a:r>
              <a:rPr lang="es-ES" altLang="es-ES" sz="5400" dirty="0"/>
              <a:t>y </a:t>
            </a:r>
            <a:r>
              <a:rPr lang="es-ES" altLang="es-ES" sz="5400" dirty="0" smtClean="0"/>
              <a:t>reconciliémonos. “</a:t>
            </a:r>
            <a:r>
              <a:rPr lang="es-ES" altLang="es-ES" sz="5400" i="1" dirty="0" smtClean="0"/>
              <a:t>Perdona nuestras ofensas</a:t>
            </a:r>
            <a:r>
              <a:rPr lang="es-ES" altLang="es-ES" sz="5400" dirty="0" smtClean="0"/>
              <a:t>…”</a:t>
            </a:r>
          </a:p>
        </p:txBody>
      </p:sp>
      <p:pic>
        <p:nvPicPr>
          <p:cNvPr id="5125" name="Picture 5" descr="0504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2" y="1849438"/>
            <a:ext cx="6769100" cy="50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04025" y="6165850"/>
            <a:ext cx="187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bg1"/>
                </a:solidFill>
              </a:rPr>
              <a:t>ektorn@hotmail.com</a:t>
            </a:r>
          </a:p>
        </p:txBody>
      </p:sp>
    </p:spTree>
    <p:extLst>
      <p:ext uri="{BB962C8B-B14F-4D97-AF65-F5344CB8AC3E}">
        <p14:creationId xmlns:p14="http://schemas.microsoft.com/office/powerpoint/2010/main" val="709796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¿Cuál es la Buena Noticia de hoy?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1 –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Importancia de los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grupos cristianos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Las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comunidades cristianas deben ser centinelas de la vida. (1ª Lectura: Ez 33,7-9)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Como el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Buen Pastor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, que busca la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oveja perdida,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como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el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Cristo médico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, que vino a curar.</a:t>
            </a:r>
          </a:p>
        </p:txBody>
      </p:sp>
    </p:spTree>
    <p:extLst>
      <p:ext uri="{BB962C8B-B14F-4D97-AF65-F5344CB8AC3E}">
        <p14:creationId xmlns:p14="http://schemas.microsoft.com/office/powerpoint/2010/main" val="173703708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2 – Aprendemos cómo lidiar con los conflictos dentro de la Iglesia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 (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Corrección fraterna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).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3 – La relación con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Cristo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no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es individualista, sino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comunidad, en familia. (“Padre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nuestro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…”)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845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dirty="0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 dirty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 advTm="24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ca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Eucaristía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b="1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304800"/>
            <a:ext cx="851148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om 15A Sembrador 13 jul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15A Sembrador 13 jul 14</Template>
  <TotalTime>1170</TotalTime>
  <Words>1096</Words>
  <Application>Microsoft Office PowerPoint</Application>
  <PresentationFormat>Presentación en pantalla (4:3)</PresentationFormat>
  <Paragraphs>160</Paragraphs>
  <Slides>44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Dom 15A Sembrador 13 jul 14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77</cp:revision>
  <dcterms:created xsi:type="dcterms:W3CDTF">2014-07-07T22:19:09Z</dcterms:created>
  <dcterms:modified xsi:type="dcterms:W3CDTF">2014-09-01T02:33:35Z</dcterms:modified>
</cp:coreProperties>
</file>